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28"/>
  </p:notesMasterIdLst>
  <p:sldIdLst>
    <p:sldId id="271" r:id="rId6"/>
    <p:sldId id="257" r:id="rId7"/>
    <p:sldId id="383" r:id="rId8"/>
    <p:sldId id="372" r:id="rId9"/>
    <p:sldId id="384" r:id="rId10"/>
    <p:sldId id="385" r:id="rId11"/>
    <p:sldId id="380" r:id="rId12"/>
    <p:sldId id="373" r:id="rId13"/>
    <p:sldId id="386" r:id="rId14"/>
    <p:sldId id="387" r:id="rId15"/>
    <p:sldId id="337" r:id="rId16"/>
    <p:sldId id="334" r:id="rId17"/>
    <p:sldId id="325" r:id="rId18"/>
    <p:sldId id="381" r:id="rId19"/>
    <p:sldId id="382" r:id="rId20"/>
    <p:sldId id="388" r:id="rId21"/>
    <p:sldId id="389" r:id="rId22"/>
    <p:sldId id="390" r:id="rId23"/>
    <p:sldId id="391" r:id="rId24"/>
    <p:sldId id="393" r:id="rId25"/>
    <p:sldId id="392" r:id="rId26"/>
    <p:sldId id="266" r:id="rId27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C8067-22B8-A118-C89C-40CA74C4A523}" name="Samantha Salazar" initials="SS" userId="S::ssalazar@mvculture.com::1d602b40-9561-46a7-82cd-14c05aaece5d" providerId="AD"/>
  <p188:author id="{89145C7F-C4FD-2B96-D275-C4C78430E811}" name="Sean Wood" initials="SW" userId="afb9e93939c3130d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lizabeth Sullivan" initials="ES" lastIdx="1" clrIdx="6">
    <p:extLst>
      <p:ext uri="{19B8F6BF-5375-455C-9EA6-DF929625EA0E}">
        <p15:presenceInfo xmlns:p15="http://schemas.microsoft.com/office/powerpoint/2012/main" userId="S::ziy681@utsa.edu::c940bbae-ff4e-4b81-b265-c621b2746f10" providerId="AD"/>
      </p:ext>
    </p:extLst>
  </p:cmAuthor>
  <p:cmAuthor id="1" name="Lauren Castillo" initials="LC" lastIdx="3" clrIdx="0">
    <p:extLst>
      <p:ext uri="{19B8F6BF-5375-455C-9EA6-DF929625EA0E}">
        <p15:presenceInfo xmlns:p15="http://schemas.microsoft.com/office/powerpoint/2012/main" userId="S::lcastillo@mvculture.com::05df3c8f-cd82-4a99-86fd-d8de76e27ae3" providerId="AD"/>
      </p:ext>
    </p:extLst>
  </p:cmAuthor>
  <p:cmAuthor id="2" name="Long, Pressy K." initials="LPK" lastIdx="3" clrIdx="1">
    <p:extLst>
      <p:ext uri="{19B8F6BF-5375-455C-9EA6-DF929625EA0E}">
        <p15:presenceInfo xmlns:p15="http://schemas.microsoft.com/office/powerpoint/2012/main" userId="Long, Pressy K." providerId="None"/>
      </p:ext>
    </p:extLst>
  </p:cmAuthor>
  <p:cmAuthor id="3" name="Johnson, Lisa J CIV" initials="JLJC" lastIdx="7" clrIdx="2">
    <p:extLst>
      <p:ext uri="{19B8F6BF-5375-455C-9EA6-DF929625EA0E}">
        <p15:presenceInfo xmlns:p15="http://schemas.microsoft.com/office/powerpoint/2012/main" userId="S-1-5-21-4290293029-226652851-1696308051-1050541" providerId="AD"/>
      </p:ext>
    </p:extLst>
  </p:cmAuthor>
  <p:cmAuthor id="4" name="Kampfe, Ashley H CIV" initials="KAHC" lastIdx="4" clrIdx="3">
    <p:extLst>
      <p:ext uri="{19B8F6BF-5375-455C-9EA6-DF929625EA0E}">
        <p15:presenceInfo xmlns:p15="http://schemas.microsoft.com/office/powerpoint/2012/main" userId="S-1-5-21-4290293029-226652851-1696308051-3315690" providerId="AD"/>
      </p:ext>
    </p:extLst>
  </p:cmAuthor>
  <p:cmAuthor id="5" name="Sowers, Mark E CIV" initials="SMEC" lastIdx="11" clrIdx="4"/>
  <p:cmAuthor id="6" name="Long, Pressy K." initials="LPK [2]" lastIdx="2" clrIdx="5">
    <p:extLst>
      <p:ext uri="{19B8F6BF-5375-455C-9EA6-DF929625EA0E}">
        <p15:presenceInfo xmlns:p15="http://schemas.microsoft.com/office/powerpoint/2012/main" userId="S::Pressenna.Long@usaa.com::71cd75fc-96e2-4fc7-b077-7dca947189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867"/>
    <a:srgbClr val="EFB541"/>
    <a:srgbClr val="6F94D3"/>
    <a:srgbClr val="EB3732"/>
    <a:srgbClr val="1C3866"/>
    <a:srgbClr val="004072"/>
    <a:srgbClr val="1C3867"/>
    <a:srgbClr val="1D3867"/>
    <a:srgbClr val="489CC0"/>
    <a:srgbClr val="FFD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8FF496-0BEC-835A-5B5F-73783BEA8ED4}" v="1" dt="2024-05-03T13:46:05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2"/>
    <p:restoredTop sz="95200"/>
  </p:normalViewPr>
  <p:slideViewPr>
    <p:cSldViewPr snapToGrid="0" snapToObjects="1">
      <p:cViewPr varScale="1">
        <p:scale>
          <a:sx n="90" d="100"/>
          <a:sy n="90" d="100"/>
        </p:scale>
        <p:origin x="109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rd, Blake M LT USCG FORCECOM (USA)" userId="S::blake.m.ward@uscg.mil::d1a06820-1dcc-4cd5-a720-e44ebae87cc0" providerId="AD" clId="Web-{E88FF496-0BEC-835A-5B5F-73783BEA8ED4}"/>
    <pc:docChg chg="modSld">
      <pc:chgData name="Ward, Blake M LT USCG FORCECOM (USA)" userId="S::blake.m.ward@uscg.mil::d1a06820-1dcc-4cd5-a720-e44ebae87cc0" providerId="AD" clId="Web-{E88FF496-0BEC-835A-5B5F-73783BEA8ED4}" dt="2024-05-03T13:46:05.897" v="0" actId="20577"/>
      <pc:docMkLst>
        <pc:docMk/>
      </pc:docMkLst>
      <pc:sldChg chg="modSp">
        <pc:chgData name="Ward, Blake M LT USCG FORCECOM (USA)" userId="S::blake.m.ward@uscg.mil::d1a06820-1dcc-4cd5-a720-e44ebae87cc0" providerId="AD" clId="Web-{E88FF496-0BEC-835A-5B5F-73783BEA8ED4}" dt="2024-05-03T13:46:05.897" v="0" actId="20577"/>
        <pc:sldMkLst>
          <pc:docMk/>
          <pc:sldMk cId="823087071" sldId="266"/>
        </pc:sldMkLst>
        <pc:spChg chg="mod">
          <ac:chgData name="Ward, Blake M LT USCG FORCECOM (USA)" userId="S::blake.m.ward@uscg.mil::d1a06820-1dcc-4cd5-a720-e44ebae87cc0" providerId="AD" clId="Web-{E88FF496-0BEC-835A-5B5F-73783BEA8ED4}" dt="2024-05-03T13:46:05.897" v="0" actId="20577"/>
          <ac:spMkLst>
            <pc:docMk/>
            <pc:sldMk cId="823087071" sldId="266"/>
            <ac:spMk id="6" creationId="{92FE4340-C5D3-D94E-87B1-3214E7CFB4F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01B5-6675-8D4D-A39E-23543D0742F2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121FF-2681-E044-94E7-D531F7224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01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2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95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98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75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8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DFCA895F-F4DE-B24A-968D-061DD08E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5" y="3715622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4254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93139B-00F1-4441-92BD-40520EC3B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23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55B761E-6290-3A4E-A5B6-DD3EE7F35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61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7E3E721-CDF3-7A4A-B63C-9C41C3F6F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26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whiteboard&#10;&#10;Description automatically generated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5450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291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9325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0460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2722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0129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85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6339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8418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1942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8697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9566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7468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8165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9811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703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4088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8911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71DFA8-0962-95F3-066A-D99E3F6A88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65BE6C5-D881-12A0-6E5A-6671FF486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AF6159-E79A-8D37-14FD-CD7DA6F9E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76617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929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6018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8169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6665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8278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3729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4774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476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121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31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7671EA-BEA3-EC4E-A634-700A2E0FB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19EAB41C-0889-E24A-A3B9-395C1393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AE96493-0BC0-1346-BB3C-6AE243CC0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0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8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57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B388CA-2B2C-214F-9A9C-2743DD33D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041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whiteboard&#10;&#10;Description automatically generated">
            <a:extLst>
              <a:ext uri="{FF2B5EF4-FFF2-40B4-BE49-F238E27FC236}">
                <a16:creationId xmlns:a16="http://schemas.microsoft.com/office/drawing/2014/main" id="{9254E263-2FAB-B945-BF61-18DFC4137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7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67D196-C5AE-AD4E-B46C-0B02C07FC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6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3A766D1C-7D79-EA46-974A-364B4530D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01410A-A12A-2046-A290-49BB6E5DB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CD90F3-63A3-0B49-824D-A9C20587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application&#10;&#10;Description automatically generated">
            <a:extLst>
              <a:ext uri="{FF2B5EF4-FFF2-40B4-BE49-F238E27FC236}">
                <a16:creationId xmlns:a16="http://schemas.microsoft.com/office/drawing/2014/main" id="{0B980F17-03CB-4248-AE62-41980B6AD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93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c" descr="Internal">
            <a:extLst>
              <a:ext uri="{FF2B5EF4-FFF2-40B4-BE49-F238E27FC236}">
                <a16:creationId xmlns:a16="http://schemas.microsoft.com/office/drawing/2014/main" id="{CB526383-1622-4E11-889E-DCCE44C3D3D4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028D2-4E67-A0D3-8189-7609E84F76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3F1869-1B4B-056E-CA71-CCFA8D36ABE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05600"/>
            <a:ext cx="13843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USAA Classification: Public</a:t>
            </a:r>
          </a:p>
        </p:txBody>
      </p:sp>
    </p:spTree>
    <p:extLst>
      <p:ext uri="{BB962C8B-B14F-4D97-AF65-F5344CB8AC3E}">
        <p14:creationId xmlns:p14="http://schemas.microsoft.com/office/powerpoint/2010/main" val="182727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c" descr="Internal">
            <a:extLst>
              <a:ext uri="{FF2B5EF4-FFF2-40B4-BE49-F238E27FC236}">
                <a16:creationId xmlns:a16="http://schemas.microsoft.com/office/drawing/2014/main" id="{021D43CD-A861-404F-9823-BF6A34882E69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50275-FDE0-3A1E-4048-D2B0F9466C3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05600"/>
            <a:ext cx="13843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USAA Classification: Public</a:t>
            </a:r>
          </a:p>
        </p:txBody>
      </p:sp>
    </p:spTree>
    <p:extLst>
      <p:ext uri="{BB962C8B-B14F-4D97-AF65-F5344CB8AC3E}">
        <p14:creationId xmlns:p14="http://schemas.microsoft.com/office/powerpoint/2010/main" val="119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6" r:id="rId2"/>
    <p:sldLayoutId id="2147483673" r:id="rId3"/>
    <p:sldLayoutId id="2147483685" r:id="rId4"/>
    <p:sldLayoutId id="2147483690" r:id="rId5"/>
    <p:sldLayoutId id="2147483693" r:id="rId6"/>
    <p:sldLayoutId id="2147483696" r:id="rId7"/>
    <p:sldLayoutId id="2147483698" r:id="rId8"/>
    <p:sldLayoutId id="2147483702" r:id="rId9"/>
    <p:sldLayoutId id="2147483703" r:id="rId10"/>
    <p:sldLayoutId id="2147483704" r:id="rId11"/>
    <p:sldLayoutId id="2147483705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sp.gov'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sp.gov/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mycg.uscg.mil%2FNews%2FArticle%2F3021370%2Ftsp-theres-an-app-for-that%2F&amp;psig=AOvVaw0YVY1wkG934xeyVMeHnmU1&amp;ust=1668625214964000&amp;source=images&amp;cd=vfe&amp;ved=0CA8QjRxqFwoTCNjCy7vvsPsCFQAAAAAdAAAAABAE" TargetMode="External"/><Relationship Id="rId2" Type="http://schemas.openxmlformats.org/officeDocument/2006/relationships/hyperlink" Target="http://tsp.gov/" TargetMode="Externa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A008-0A47-5F43-AA4D-86DB67EA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4" y="3715622"/>
            <a:ext cx="3962059" cy="1325563"/>
          </a:xfrm>
        </p:spPr>
        <p:txBody>
          <a:bodyPr/>
          <a:lstStyle/>
          <a:p>
            <a:r>
              <a:rPr lang="en-US" dirty="0"/>
              <a:t>Vesting in the Thrift Savings Plan (TSP)</a:t>
            </a:r>
          </a:p>
        </p:txBody>
      </p:sp>
      <p:sp>
        <p:nvSpPr>
          <p:cNvPr id="3" name="Title Placeholder 7">
            <a:extLst>
              <a:ext uri="{FF2B5EF4-FFF2-40B4-BE49-F238E27FC236}">
                <a16:creationId xmlns:a16="http://schemas.microsoft.com/office/drawing/2014/main" id="{4C40BD4C-D7C8-E549-A886-7C9DE02F5D83}"/>
              </a:ext>
            </a:extLst>
          </p:cNvPr>
          <p:cNvSpPr txBox="1">
            <a:spLocks/>
          </p:cNvSpPr>
          <p:nvPr/>
        </p:nvSpPr>
        <p:spPr>
          <a:xfrm>
            <a:off x="6703017" y="79090"/>
            <a:ext cx="2378129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85771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207897-A64D-B47C-E05D-F7D22A07DE8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Is the Thrift Savings Plan?</a:t>
            </a:r>
          </a:p>
        </p:txBody>
      </p:sp>
      <p:pic>
        <p:nvPicPr>
          <p:cNvPr id="5" name="Picture 4" descr="Handout icon.">
            <a:extLst>
              <a:ext uri="{FF2B5EF4-FFF2-40B4-BE49-F238E27FC236}">
                <a16:creationId xmlns:a16="http://schemas.microsoft.com/office/drawing/2014/main" id="{9A24D699-30CF-1DE8-677F-59F6F87852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8DCC5E-BF37-CEBD-7037-3CDEAEBF517D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Thrift Savings Plan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7557114-F288-3474-AA14-87C71051B5BA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746831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Defined-contribution plan (TSP)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Open to all military members and federal employees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Similar to a civilian 401(k)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Contribution benefits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1% automatic after 60 days of service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Up to 4% match after two years of service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Deposited into Traditional TSP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Until you reach 26 years of service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Professionally managed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Federal Retirement Thrift Investment Board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Updated in 2022 with new platform and more investment options</a:t>
            </a:r>
          </a:p>
        </p:txBody>
      </p:sp>
    </p:spTree>
    <p:extLst>
      <p:ext uri="{BB962C8B-B14F-4D97-AF65-F5344CB8AC3E}">
        <p14:creationId xmlns:p14="http://schemas.microsoft.com/office/powerpoint/2010/main" val="3432027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EC5C2C-628D-26CA-9E44-5BA26AD523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410977"/>
            <a:ext cx="6836724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Blended Retirement System: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Automatic and Matching Contributions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FD0194-871A-EA2D-FE5A-E5FB291B62FB}"/>
              </a:ext>
            </a:extLst>
          </p:cNvPr>
          <p:cNvSpPr/>
          <p:nvPr/>
        </p:nvSpPr>
        <p:spPr>
          <a:xfrm>
            <a:off x="399104" y="1455266"/>
            <a:ext cx="8433442" cy="417845"/>
          </a:xfrm>
          <a:prstGeom prst="rect">
            <a:avLst/>
          </a:prstGeom>
          <a:solidFill>
            <a:srgbClr val="1B38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Defined Contribution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Thrift Savings Plan (TSP)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7FD6D6F-8129-3F2B-FA1D-F6D1F3668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22379"/>
              </p:ext>
            </p:extLst>
          </p:nvPr>
        </p:nvGraphicFramePr>
        <p:xfrm>
          <a:off x="399104" y="1970731"/>
          <a:ext cx="8433443" cy="3656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422">
                  <a:extLst>
                    <a:ext uri="{9D8B030D-6E8A-4147-A177-3AD203B41FA5}">
                      <a16:colId xmlns:a16="http://schemas.microsoft.com/office/drawing/2014/main" val="3382725206"/>
                    </a:ext>
                  </a:extLst>
                </a:gridCol>
                <a:gridCol w="2071561">
                  <a:extLst>
                    <a:ext uri="{9D8B030D-6E8A-4147-A177-3AD203B41FA5}">
                      <a16:colId xmlns:a16="http://schemas.microsoft.com/office/drawing/2014/main" val="2917445761"/>
                    </a:ext>
                  </a:extLst>
                </a:gridCol>
                <a:gridCol w="2176757">
                  <a:extLst>
                    <a:ext uri="{9D8B030D-6E8A-4147-A177-3AD203B41FA5}">
                      <a16:colId xmlns:a16="http://schemas.microsoft.com/office/drawing/2014/main" val="1990626117"/>
                    </a:ext>
                  </a:extLst>
                </a:gridCol>
                <a:gridCol w="2435703">
                  <a:extLst>
                    <a:ext uri="{9D8B030D-6E8A-4147-A177-3AD203B41FA5}">
                      <a16:colId xmlns:a16="http://schemas.microsoft.com/office/drawing/2014/main" val="2269071547"/>
                    </a:ext>
                  </a:extLst>
                </a:gridCol>
              </a:tblGrid>
              <a:tr h="97326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Contribute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(Roth and/or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Traditional)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396" marR="85396" marT="42698" marB="42698" anchor="ctr">
                    <a:solidFill>
                      <a:srgbClr val="2B60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Coast Guard Automatic Contribution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(Traditional)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396" marR="85396" marT="42698" marB="42698" anchor="ctr">
                    <a:solidFill>
                      <a:srgbClr val="2B60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Coast Guard  Matching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(Traditional)</a:t>
                      </a:r>
                    </a:p>
                  </a:txBody>
                  <a:tcPr marL="85396" marR="85396" marT="42698" marB="42698" anchor="ctr">
                    <a:solidFill>
                      <a:srgbClr val="2B60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</a:t>
                      </a:r>
                    </a:p>
                  </a:txBody>
                  <a:tcPr marL="85396" marR="85396" marT="42698" marB="42698" anchor="ctr">
                    <a:solidFill>
                      <a:srgbClr val="2B60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265970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955411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992403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056994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289300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76281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308750"/>
                  </a:ext>
                </a:extLst>
              </a:tr>
              <a:tr h="58442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Than 5%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 Contribution + 5%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60319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3C8167D-C947-EC16-EB77-99728DAA967A}"/>
              </a:ext>
            </a:extLst>
          </p:cNvPr>
          <p:cNvSpPr txBox="1"/>
          <p:nvPr/>
        </p:nvSpPr>
        <p:spPr>
          <a:xfrm>
            <a:off x="195908" y="5711803"/>
            <a:ext cx="778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B3867"/>
                </a:solidFill>
              </a:rPr>
              <a:t>Service members who joined on or after January 1, 2018: </a:t>
            </a:r>
            <a:br>
              <a:rPr lang="en-US" sz="1600" b="1" dirty="0">
                <a:solidFill>
                  <a:srgbClr val="1B3867"/>
                </a:solidFill>
              </a:rPr>
            </a:br>
            <a:r>
              <a:rPr lang="en-US" sz="1500" b="1" dirty="0">
                <a:solidFill>
                  <a:srgbClr val="1B3867"/>
                </a:solidFill>
              </a:rPr>
              <a:t>    •  </a:t>
            </a:r>
            <a:r>
              <a:rPr lang="en-US" sz="1500" dirty="0">
                <a:solidFill>
                  <a:srgbClr val="1B3867"/>
                </a:solidFill>
              </a:rPr>
              <a:t>1% Coast Guard Automatic Contribution begins 60 days after entering service. </a:t>
            </a:r>
            <a:br>
              <a:rPr lang="en-US" sz="1500" dirty="0">
                <a:solidFill>
                  <a:srgbClr val="1B3867"/>
                </a:solidFill>
              </a:rPr>
            </a:br>
            <a:r>
              <a:rPr lang="en-US" sz="1500" b="1" dirty="0">
                <a:solidFill>
                  <a:srgbClr val="1B3867"/>
                </a:solidFill>
              </a:rPr>
              <a:t>    •  </a:t>
            </a:r>
            <a:r>
              <a:rPr lang="en-US" sz="1500" dirty="0">
                <a:solidFill>
                  <a:srgbClr val="1B3867"/>
                </a:solidFill>
              </a:rPr>
              <a:t>4% Coast Guard Matching Contributions begin after completing 2 years of service. </a:t>
            </a:r>
            <a:br>
              <a:rPr lang="en-US" sz="1500" dirty="0">
                <a:solidFill>
                  <a:srgbClr val="1B3867"/>
                </a:solidFill>
              </a:rPr>
            </a:br>
            <a:r>
              <a:rPr lang="en-US" sz="1500" b="1" dirty="0">
                <a:solidFill>
                  <a:srgbClr val="1B3867"/>
                </a:solidFill>
              </a:rPr>
              <a:t>    •  </a:t>
            </a:r>
            <a:r>
              <a:rPr lang="en-US" sz="1500" dirty="0">
                <a:solidFill>
                  <a:srgbClr val="1B3867"/>
                </a:solidFill>
              </a:rPr>
              <a:t>Both automatic and matching contributions are vested after serving two years</a:t>
            </a:r>
            <a:r>
              <a:rPr lang="en-US" sz="1600" dirty="0">
                <a:solidFill>
                  <a:srgbClr val="1B386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8988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TSP and Your Spending Plan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5A3C2ED-79DD-B2FA-972C-F655180A1DD3}"/>
              </a:ext>
            </a:extLst>
          </p:cNvPr>
          <p:cNvSpPr txBox="1">
            <a:spLocks/>
          </p:cNvSpPr>
          <p:nvPr/>
        </p:nvSpPr>
        <p:spPr>
          <a:xfrm>
            <a:off x="238025" y="1551624"/>
            <a:ext cx="6687512" cy="47475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600" dirty="0">
                <a:solidFill>
                  <a:srgbClr val="004071"/>
                </a:solidFill>
                <a:latin typeface="Arial"/>
                <a:cs typeface="Arial"/>
              </a:rPr>
              <a:t>STEP 1 — Understand your current situation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600" b="0" dirty="0">
                <a:solidFill>
                  <a:srgbClr val="004071"/>
                </a:solidFill>
                <a:latin typeface="Arial"/>
                <a:cs typeface="Arial"/>
              </a:rPr>
              <a:t>Track inflows and outflows for 30 days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600" b="0" dirty="0">
                <a:solidFill>
                  <a:srgbClr val="004071"/>
                </a:solidFill>
                <a:latin typeface="Arial"/>
                <a:cs typeface="Arial"/>
              </a:rPr>
              <a:t>Review past financial statements</a:t>
            </a:r>
            <a:endParaRPr lang="en-US" sz="16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600" dirty="0">
                <a:solidFill>
                  <a:srgbClr val="004071"/>
                </a:solidFill>
                <a:latin typeface="Arial"/>
                <a:cs typeface="Arial"/>
              </a:rPr>
              <a:t>STEP 2 — Know where your money should go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600" b="0" dirty="0">
                <a:solidFill>
                  <a:srgbClr val="004071"/>
                </a:solidFill>
                <a:latin typeface="Arial"/>
                <a:cs typeface="Arial"/>
              </a:rPr>
              <a:t>Save and / or invest 10% – 15%*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600" b="0" dirty="0">
                <a:solidFill>
                  <a:srgbClr val="004071"/>
                </a:solidFill>
                <a:latin typeface="Arial"/>
                <a:cs typeface="Arial"/>
              </a:rPr>
              <a:t>Transportation less than 15% – 20%*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600" b="0" dirty="0">
                <a:solidFill>
                  <a:srgbClr val="004071"/>
                </a:solidFill>
                <a:latin typeface="Arial"/>
                <a:cs typeface="Arial"/>
              </a:rPr>
              <a:t>Limit housing to BAH or 25% – 30% or less*</a:t>
            </a:r>
            <a:endParaRPr lang="en-US" sz="16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600" dirty="0">
                <a:solidFill>
                  <a:srgbClr val="004071"/>
                </a:solidFill>
                <a:latin typeface="Arial"/>
                <a:cs typeface="Arial"/>
              </a:rPr>
              <a:t>STEP 3 — Create a plan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600" b="0" dirty="0">
                <a:solidFill>
                  <a:srgbClr val="004071"/>
                </a:solidFill>
                <a:latin typeface="Arial"/>
                <a:cs typeface="Arial"/>
              </a:rPr>
              <a:t>Plan for new or different expenses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600" b="0" dirty="0">
                <a:solidFill>
                  <a:srgbClr val="004071"/>
                </a:solidFill>
                <a:latin typeface="Arial"/>
                <a:cs typeface="Arial"/>
              </a:rPr>
              <a:t>Establish an emergency fund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600" b="0" dirty="0">
                <a:solidFill>
                  <a:srgbClr val="004071"/>
                </a:solidFill>
                <a:latin typeface="Arial"/>
                <a:cs typeface="Arial"/>
              </a:rPr>
              <a:t>Prioritize your financial goals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600" b="0" dirty="0">
                <a:solidFill>
                  <a:srgbClr val="004071"/>
                </a:solidFill>
                <a:latin typeface="Arial"/>
                <a:cs typeface="Arial"/>
              </a:rPr>
              <a:t>Contribute at least 5% to TSP for full match</a:t>
            </a:r>
            <a:endParaRPr lang="en-US" sz="1600" b="0" dirty="0"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600" dirty="0">
                <a:solidFill>
                  <a:srgbClr val="004071"/>
                </a:solidFill>
                <a:latin typeface="Arial"/>
                <a:cs typeface="Arial"/>
              </a:rPr>
              <a:t>STEP 4 — Make adjustments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600" b="0" dirty="0">
                <a:solidFill>
                  <a:srgbClr val="004071"/>
                </a:solidFill>
                <a:latin typeface="Arial"/>
                <a:cs typeface="Arial"/>
              </a:rPr>
              <a:t>Monitor your plan and update with life changes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600" b="0" dirty="0">
                <a:solidFill>
                  <a:srgbClr val="004071"/>
                </a:solidFill>
                <a:latin typeface="Arial"/>
                <a:cs typeface="Arial"/>
              </a:rPr>
              <a:t>2023 TSP contribution limits are:</a:t>
            </a:r>
          </a:p>
          <a:p>
            <a:pPr marL="1212850" lvl="2" indent="-285750">
              <a:lnSpc>
                <a:spcPct val="100000"/>
              </a:lnSpc>
              <a:spcBef>
                <a:spcPts val="200"/>
              </a:spcBef>
              <a:buFont typeface="Courier New" panose="02070309020205020404" pitchFamily="49" charset="0"/>
              <a:buChar char="o"/>
              <a:tabLst>
                <a:tab pos="241300" algn="l"/>
              </a:tabLst>
            </a:pPr>
            <a:r>
              <a:rPr lang="en-US" sz="1600" b="0" dirty="0">
                <a:solidFill>
                  <a:srgbClr val="004071"/>
                </a:solidFill>
                <a:latin typeface="Arial"/>
                <a:cs typeface="Arial"/>
              </a:rPr>
              <a:t>$22,500 – Service member contributions</a:t>
            </a:r>
          </a:p>
          <a:p>
            <a:pPr marL="1212850" lvl="2" indent="-285750">
              <a:lnSpc>
                <a:spcPct val="100000"/>
              </a:lnSpc>
              <a:spcBef>
                <a:spcPts val="200"/>
              </a:spcBef>
              <a:buFont typeface="Courier New" panose="02070309020205020404" pitchFamily="49" charset="0"/>
              <a:buChar char="o"/>
              <a:tabLst>
                <a:tab pos="241300" algn="l"/>
              </a:tabLst>
            </a:pPr>
            <a:r>
              <a:rPr lang="en-US" sz="1600" b="0" dirty="0">
                <a:solidFill>
                  <a:srgbClr val="004071"/>
                </a:solidFill>
                <a:latin typeface="Arial"/>
                <a:cs typeface="Arial"/>
              </a:rPr>
              <a:t>$66,000 – Serving in CZTE area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F422F9CD-0AA4-2062-643D-E53BFB0FF0D6}"/>
              </a:ext>
            </a:extLst>
          </p:cNvPr>
          <p:cNvSpPr txBox="1">
            <a:spLocks/>
          </p:cNvSpPr>
          <p:nvPr/>
        </p:nvSpPr>
        <p:spPr>
          <a:xfrm>
            <a:off x="3262659" y="3469071"/>
            <a:ext cx="1789037" cy="2781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41300" algn="l"/>
              </a:tabLst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 Pretax income</a:t>
            </a:r>
          </a:p>
        </p:txBody>
      </p:sp>
      <p:grpSp>
        <p:nvGrpSpPr>
          <p:cNvPr id="3" name="Group 2" descr="4-Step Budgeting Process Graphic.">
            <a:extLst>
              <a:ext uri="{FF2B5EF4-FFF2-40B4-BE49-F238E27FC236}">
                <a16:creationId xmlns:a16="http://schemas.microsoft.com/office/drawing/2014/main" id="{D27B6C47-583C-BECF-D99B-108B8D4009CD}"/>
              </a:ext>
            </a:extLst>
          </p:cNvPr>
          <p:cNvGrpSpPr/>
          <p:nvPr/>
        </p:nvGrpSpPr>
        <p:grpSpPr>
          <a:xfrm>
            <a:off x="4913458" y="2253400"/>
            <a:ext cx="4030459" cy="3914389"/>
            <a:chOff x="4511422" y="2236001"/>
            <a:chExt cx="4409844" cy="42828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6D57CB-A593-C063-0528-A271D6C829F4}"/>
                </a:ext>
              </a:extLst>
            </p:cNvPr>
            <p:cNvSpPr/>
            <p:nvPr/>
          </p:nvSpPr>
          <p:spPr>
            <a:xfrm>
              <a:off x="5286389" y="2791243"/>
              <a:ext cx="2998078" cy="2998078"/>
            </a:xfrm>
            <a:prstGeom prst="ellipse">
              <a:avLst/>
            </a:prstGeom>
            <a:noFill/>
            <a:ln w="4889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7E4BD10-5373-988B-F474-89701AB0EC45}"/>
                </a:ext>
              </a:extLst>
            </p:cNvPr>
            <p:cNvSpPr/>
            <p:nvPr/>
          </p:nvSpPr>
          <p:spPr>
            <a:xfrm>
              <a:off x="6033900" y="2236001"/>
              <a:ext cx="1503079" cy="1503078"/>
            </a:xfrm>
            <a:prstGeom prst="ellipse">
              <a:avLst/>
            </a:prstGeom>
            <a:solidFill>
              <a:srgbClr val="ECB342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9B5EC0-451A-459D-3227-46E60B88B029}"/>
                </a:ext>
              </a:extLst>
            </p:cNvPr>
            <p:cNvSpPr/>
            <p:nvPr/>
          </p:nvSpPr>
          <p:spPr>
            <a:xfrm>
              <a:off x="7418187" y="3420774"/>
              <a:ext cx="1503079" cy="1503078"/>
            </a:xfrm>
            <a:prstGeom prst="ellipse">
              <a:avLst/>
            </a:prstGeom>
            <a:solidFill>
              <a:srgbClr val="D6B05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561FA18-50D9-A589-BA1C-2054359DAD9D}"/>
                </a:ext>
              </a:extLst>
            </p:cNvPr>
            <p:cNvSpPr/>
            <p:nvPr/>
          </p:nvSpPr>
          <p:spPr>
            <a:xfrm>
              <a:off x="6023361" y="5015758"/>
              <a:ext cx="1503080" cy="1503078"/>
            </a:xfrm>
            <a:prstGeom prst="ellipse">
              <a:avLst/>
            </a:prstGeom>
            <a:solidFill>
              <a:srgbClr val="C09B4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73A8AA3-4F32-6320-F387-79A36280F60C}"/>
                </a:ext>
              </a:extLst>
            </p:cNvPr>
            <p:cNvSpPr/>
            <p:nvPr/>
          </p:nvSpPr>
          <p:spPr>
            <a:xfrm>
              <a:off x="4511422" y="3466968"/>
              <a:ext cx="1503077" cy="1503078"/>
            </a:xfrm>
            <a:prstGeom prst="ellipse">
              <a:avLst/>
            </a:prstGeom>
            <a:solidFill>
              <a:srgbClr val="A88140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3058B3-933C-161C-D3CC-8F2DD47AC8B7}"/>
                </a:ext>
              </a:extLst>
            </p:cNvPr>
            <p:cNvSpPr txBox="1"/>
            <p:nvPr/>
          </p:nvSpPr>
          <p:spPr>
            <a:xfrm>
              <a:off x="5808551" y="3900330"/>
              <a:ext cx="1834961" cy="90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4-STEP BUDGETING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PROCESS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98C825-0207-21F8-7EC1-9B3043D8A31F}"/>
                </a:ext>
              </a:extLst>
            </p:cNvPr>
            <p:cNvSpPr txBox="1"/>
            <p:nvPr/>
          </p:nvSpPr>
          <p:spPr>
            <a:xfrm>
              <a:off x="6059538" y="2408829"/>
              <a:ext cx="1447800" cy="11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1: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Understand your current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situation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F37B7F-4BBD-CBF8-1B8D-4CC40A05E52B}"/>
                </a:ext>
              </a:extLst>
            </p:cNvPr>
            <p:cNvSpPr txBox="1"/>
            <p:nvPr/>
          </p:nvSpPr>
          <p:spPr>
            <a:xfrm>
              <a:off x="7460384" y="3609159"/>
              <a:ext cx="1447800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2: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Know where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your money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should go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B0DD76-940D-F0E3-D5B6-28B029F70D02}"/>
                </a:ext>
              </a:extLst>
            </p:cNvPr>
            <p:cNvSpPr txBox="1"/>
            <p:nvPr/>
          </p:nvSpPr>
          <p:spPr>
            <a:xfrm>
              <a:off x="6050997" y="5323907"/>
              <a:ext cx="1447800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3: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Create a plan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CAC661-F510-7942-DE98-195ADFDC2694}"/>
                </a:ext>
              </a:extLst>
            </p:cNvPr>
            <p:cNvSpPr txBox="1"/>
            <p:nvPr/>
          </p:nvSpPr>
          <p:spPr>
            <a:xfrm>
              <a:off x="4539059" y="3753949"/>
              <a:ext cx="1447800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4: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Make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adjustments</a:t>
              </a:r>
            </a:p>
          </p:txBody>
        </p:sp>
      </p:grpSp>
      <p:pic>
        <p:nvPicPr>
          <p:cNvPr id="21" name="Picture 20" descr="Paper with hand icon indicating additional resource.">
            <a:extLst>
              <a:ext uri="{FF2B5EF4-FFF2-40B4-BE49-F238E27FC236}">
                <a16:creationId xmlns:a16="http://schemas.microsoft.com/office/drawing/2014/main" id="{E9A5742B-9C9B-EC02-5310-2730961D0F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1B00F2-CFAE-18A7-982E-AD610C68D5E8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Spending Plan Worksheet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Handout Available </a:t>
            </a:r>
          </a:p>
        </p:txBody>
      </p:sp>
    </p:spTree>
    <p:extLst>
      <p:ext uri="{BB962C8B-B14F-4D97-AF65-F5344CB8AC3E}">
        <p14:creationId xmlns:p14="http://schemas.microsoft.com/office/powerpoint/2010/main" val="1182089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F1C2042-D9D3-D245-865D-CC22316E29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67558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Tax Treatment Options</a:t>
            </a:r>
          </a:p>
        </p:txBody>
      </p:sp>
      <p:grpSp>
        <p:nvGrpSpPr>
          <p:cNvPr id="8" name="Group 7" descr="Traditional vs. Roth graphic.">
            <a:extLst>
              <a:ext uri="{FF2B5EF4-FFF2-40B4-BE49-F238E27FC236}">
                <a16:creationId xmlns:a16="http://schemas.microsoft.com/office/drawing/2014/main" id="{14252A63-49A1-4F0B-21D4-071894ECF4BA}"/>
              </a:ext>
            </a:extLst>
          </p:cNvPr>
          <p:cNvGrpSpPr/>
          <p:nvPr/>
        </p:nvGrpSpPr>
        <p:grpSpPr>
          <a:xfrm>
            <a:off x="1352348" y="2380176"/>
            <a:ext cx="6331199" cy="3111624"/>
            <a:chOff x="1352348" y="2380176"/>
            <a:chExt cx="6331199" cy="3111624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8F3C9C7-8F1A-4CBB-1B49-778BFC0C16DB}"/>
                </a:ext>
              </a:extLst>
            </p:cNvPr>
            <p:cNvSpPr/>
            <p:nvPr/>
          </p:nvSpPr>
          <p:spPr>
            <a:xfrm>
              <a:off x="1518131" y="2392718"/>
              <a:ext cx="2869865" cy="2924205"/>
            </a:xfrm>
            <a:prstGeom prst="pie">
              <a:avLst>
                <a:gd name="adj1" fmla="val 0"/>
                <a:gd name="adj2" fmla="val 10804638"/>
              </a:avLst>
            </a:prstGeom>
            <a:solidFill>
              <a:srgbClr val="2B6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A0461E43-6DC9-C633-CA73-2EBB618C7B7F}"/>
                </a:ext>
              </a:extLst>
            </p:cNvPr>
            <p:cNvSpPr/>
            <p:nvPr/>
          </p:nvSpPr>
          <p:spPr>
            <a:xfrm rot="10800000">
              <a:off x="1518132" y="2386447"/>
              <a:ext cx="2869864" cy="2936052"/>
            </a:xfrm>
            <a:prstGeom prst="pie">
              <a:avLst>
                <a:gd name="adj1" fmla="val 0"/>
                <a:gd name="adj2" fmla="val 10804638"/>
              </a:avLst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8535C29-E11D-75F3-939B-ACE9E2A5F965}"/>
                </a:ext>
              </a:extLst>
            </p:cNvPr>
            <p:cNvSpPr/>
            <p:nvPr/>
          </p:nvSpPr>
          <p:spPr>
            <a:xfrm>
              <a:off x="1906758" y="2809594"/>
              <a:ext cx="2092609" cy="2077216"/>
            </a:xfrm>
            <a:prstGeom prst="ellipse">
              <a:avLst/>
            </a:prstGeom>
            <a:solidFill>
              <a:srgbClr val="033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62EAF54-C688-41CE-A493-D589A4B870C3}"/>
                </a:ext>
              </a:extLst>
            </p:cNvPr>
            <p:cNvSpPr/>
            <p:nvPr/>
          </p:nvSpPr>
          <p:spPr>
            <a:xfrm>
              <a:off x="1843603" y="2593719"/>
              <a:ext cx="2218918" cy="217258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Taxes deferred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69FFDAF-68D7-ED02-F80B-3FFCA147283A}"/>
                </a:ext>
              </a:extLst>
            </p:cNvPr>
            <p:cNvSpPr/>
            <p:nvPr/>
          </p:nvSpPr>
          <p:spPr>
            <a:xfrm>
              <a:off x="1352348" y="2971912"/>
              <a:ext cx="3176414" cy="25198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Down">
                <a:avLst>
                  <a:gd name="adj" fmla="val 36381"/>
                </a:avLst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Taxable when withdrawn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6C76E1-4D02-E075-135F-9BA4201507E1}"/>
                </a:ext>
              </a:extLst>
            </p:cNvPr>
            <p:cNvSpPr txBox="1"/>
            <p:nvPr/>
          </p:nvSpPr>
          <p:spPr>
            <a:xfrm>
              <a:off x="2019518" y="3581720"/>
              <a:ext cx="18470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 Hebrew" charset="-79"/>
                  <a:cs typeface="Arial" panose="020B0604020202020204" pitchFamily="34" charset="0"/>
                </a:rPr>
                <a:t>Traditional</a:t>
              </a:r>
            </a:p>
          </p:txBody>
        </p:sp>
        <p:sp>
          <p:nvSpPr>
            <p:cNvPr id="19" name="Pie 18">
              <a:extLst>
                <a:ext uri="{FF2B5EF4-FFF2-40B4-BE49-F238E27FC236}">
                  <a16:creationId xmlns:a16="http://schemas.microsoft.com/office/drawing/2014/main" id="{85C5F60D-D207-519F-41B8-1B22346E1662}"/>
                </a:ext>
              </a:extLst>
            </p:cNvPr>
            <p:cNvSpPr/>
            <p:nvPr/>
          </p:nvSpPr>
          <p:spPr>
            <a:xfrm>
              <a:off x="4620048" y="2386447"/>
              <a:ext cx="2869865" cy="2924205"/>
            </a:xfrm>
            <a:prstGeom prst="pie">
              <a:avLst>
                <a:gd name="adj1" fmla="val 0"/>
                <a:gd name="adj2" fmla="val 10804638"/>
              </a:avLst>
            </a:prstGeom>
            <a:solidFill>
              <a:srgbClr val="2B6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Pie 19">
              <a:extLst>
                <a:ext uri="{FF2B5EF4-FFF2-40B4-BE49-F238E27FC236}">
                  <a16:creationId xmlns:a16="http://schemas.microsoft.com/office/drawing/2014/main" id="{4F9F0B51-5496-1777-8C6F-A05498C39163}"/>
                </a:ext>
              </a:extLst>
            </p:cNvPr>
            <p:cNvSpPr/>
            <p:nvPr/>
          </p:nvSpPr>
          <p:spPr>
            <a:xfrm rot="10800000">
              <a:off x="4620049" y="2380176"/>
              <a:ext cx="2869864" cy="2936052"/>
            </a:xfrm>
            <a:prstGeom prst="pie">
              <a:avLst>
                <a:gd name="adj1" fmla="val 0"/>
                <a:gd name="adj2" fmla="val 10804638"/>
              </a:avLst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E083387-6E05-1796-21DE-2A2D2A454293}"/>
                </a:ext>
              </a:extLst>
            </p:cNvPr>
            <p:cNvSpPr/>
            <p:nvPr/>
          </p:nvSpPr>
          <p:spPr>
            <a:xfrm>
              <a:off x="5008675" y="2809594"/>
              <a:ext cx="2092609" cy="2077216"/>
            </a:xfrm>
            <a:prstGeom prst="ellipse">
              <a:avLst/>
            </a:prstGeom>
            <a:solidFill>
              <a:srgbClr val="033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30A094-8CAE-C5FD-46AD-31B79303C7A8}"/>
                </a:ext>
              </a:extLst>
            </p:cNvPr>
            <p:cNvSpPr/>
            <p:nvPr/>
          </p:nvSpPr>
          <p:spPr>
            <a:xfrm>
              <a:off x="4848323" y="2606781"/>
              <a:ext cx="2367746" cy="217258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>
                  <a:gd name="adj" fmla="val 10781013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Taxes paid up front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4733E98-5210-00CA-5DC0-C5B3C5B6170B}"/>
                </a:ext>
              </a:extLst>
            </p:cNvPr>
            <p:cNvSpPr/>
            <p:nvPr/>
          </p:nvSpPr>
          <p:spPr>
            <a:xfrm>
              <a:off x="4415078" y="3024160"/>
              <a:ext cx="3268469" cy="2422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Down">
                <a:avLst>
                  <a:gd name="adj" fmla="val 36381"/>
                </a:avLst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Tax-free earnings when withdrawn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52A5DB-77EB-FCAA-FEDB-8B040B483348}"/>
                </a:ext>
              </a:extLst>
            </p:cNvPr>
            <p:cNvSpPr txBox="1"/>
            <p:nvPr/>
          </p:nvSpPr>
          <p:spPr>
            <a:xfrm>
              <a:off x="5121435" y="3575449"/>
              <a:ext cx="18470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Arial Hebrew" charset="-79"/>
                  <a:cs typeface="Arial" panose="020B0604020202020204" pitchFamily="34" charset="0"/>
                </a:rPr>
                <a:t>Roth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1093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F1C2042-D9D3-D245-865D-CC22316E29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67558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TSP Core Funds</a:t>
            </a:r>
          </a:p>
        </p:txBody>
      </p:sp>
      <p:grpSp>
        <p:nvGrpSpPr>
          <p:cNvPr id="2" name="Group 1" descr="Individual funds graphic.">
            <a:extLst>
              <a:ext uri="{FF2B5EF4-FFF2-40B4-BE49-F238E27FC236}">
                <a16:creationId xmlns:a16="http://schemas.microsoft.com/office/drawing/2014/main" id="{84CD4C90-AEA4-0E63-BB39-B60C13EA1B31}"/>
              </a:ext>
            </a:extLst>
          </p:cNvPr>
          <p:cNvGrpSpPr/>
          <p:nvPr/>
        </p:nvGrpSpPr>
        <p:grpSpPr>
          <a:xfrm>
            <a:off x="31859" y="1853293"/>
            <a:ext cx="9072531" cy="4645830"/>
            <a:chOff x="31859" y="1853293"/>
            <a:chExt cx="9072531" cy="447701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EFCFC0-39BA-8E46-9760-010FA27F6DB3}"/>
                </a:ext>
              </a:extLst>
            </p:cNvPr>
            <p:cNvGrpSpPr/>
            <p:nvPr/>
          </p:nvGrpSpPr>
          <p:grpSpPr>
            <a:xfrm>
              <a:off x="31859" y="1853293"/>
              <a:ext cx="1783080" cy="3332092"/>
              <a:chOff x="50482" y="1870231"/>
              <a:chExt cx="1783080" cy="333209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665DE58-D8DB-2CC5-680D-7946A16679BB}"/>
                  </a:ext>
                </a:extLst>
              </p:cNvPr>
              <p:cNvSpPr/>
              <p:nvPr/>
            </p:nvSpPr>
            <p:spPr>
              <a:xfrm>
                <a:off x="50482" y="1870231"/>
                <a:ext cx="1783080" cy="822996"/>
              </a:xfrm>
              <a:prstGeom prst="rect">
                <a:avLst/>
              </a:prstGeom>
              <a:solidFill>
                <a:srgbClr val="EB8D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B8D36"/>
                  </a:solidFill>
                </a:endParaRPr>
              </a:p>
            </p:txBody>
          </p:sp>
          <p:sp>
            <p:nvSpPr>
              <p:cNvPr id="31" name="Content Placeholder 16">
                <a:extLst>
                  <a:ext uri="{FF2B5EF4-FFF2-40B4-BE49-F238E27FC236}">
                    <a16:creationId xmlns:a16="http://schemas.microsoft.com/office/drawing/2014/main" id="{7B99538D-18C0-C445-3CA7-D68C8E8C9C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482" y="1873907"/>
                <a:ext cx="1783080" cy="33284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42" indent="-171442" algn="l" defTabSz="685766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18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1pPr>
                <a:lvl2pPr marL="51432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2pPr>
                <a:lvl3pPr marL="857207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3pPr>
                <a:lvl4pPr marL="1200090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4pPr>
                <a:lvl5pPr marL="1542974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5pPr>
                <a:lvl6pPr marL="1885856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39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22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0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250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G FUND</a:t>
                </a:r>
              </a:p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b="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Government Securities Investment Fund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endParaRPr lang="en-US" sz="1200" spc="-5" dirty="0">
                  <a:solidFill>
                    <a:srgbClr val="00B0F0"/>
                  </a:solidFill>
                  <a:latin typeface="Arial"/>
                  <a:cs typeface="Arial"/>
                </a:endParaRP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EB8D36"/>
                    </a:solidFill>
                    <a:latin typeface="Arial"/>
                    <a:cs typeface="Arial"/>
                  </a:rPr>
                  <a:t>What It Is: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Government securities that are specially issued to the TSP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EB8D36"/>
                    </a:solidFill>
                    <a:latin typeface="Arial"/>
                    <a:cs typeface="Arial"/>
                  </a:rPr>
                  <a:t>Pros: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Does not lose money; has a consistent but relatively low investment return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EB8D36"/>
                    </a:solidFill>
                    <a:latin typeface="Arial"/>
                    <a:cs typeface="Arial"/>
                  </a:rPr>
                  <a:t>Risks: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Your money may not grow to meet your retirement needs or outpace inflation.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09AA438-0FDC-B94A-6052-23F6A7E10355}"/>
                </a:ext>
              </a:extLst>
            </p:cNvPr>
            <p:cNvGrpSpPr/>
            <p:nvPr/>
          </p:nvGrpSpPr>
          <p:grpSpPr>
            <a:xfrm>
              <a:off x="1837736" y="1853293"/>
              <a:ext cx="1792508" cy="4111790"/>
              <a:chOff x="1938944" y="1862228"/>
              <a:chExt cx="1792508" cy="411179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DFA4A8D-57FD-2A3D-BF24-FB95D985940E}"/>
                  </a:ext>
                </a:extLst>
              </p:cNvPr>
              <p:cNvSpPr/>
              <p:nvPr/>
            </p:nvSpPr>
            <p:spPr>
              <a:xfrm>
                <a:off x="1948372" y="1862228"/>
                <a:ext cx="1783080" cy="822996"/>
              </a:xfrm>
              <a:prstGeom prst="rect">
                <a:avLst/>
              </a:prstGeom>
              <a:solidFill>
                <a:srgbClr val="AB344A"/>
              </a:solidFill>
              <a:ln>
                <a:solidFill>
                  <a:srgbClr val="AB34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  <p:sp>
            <p:nvSpPr>
              <p:cNvPr id="29" name="Content Placeholder 16">
                <a:extLst>
                  <a:ext uri="{FF2B5EF4-FFF2-40B4-BE49-F238E27FC236}">
                    <a16:creationId xmlns:a16="http://schemas.microsoft.com/office/drawing/2014/main" id="{C8394F3E-E436-B4EA-9BC2-061389A405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8944" y="1870231"/>
                <a:ext cx="1782003" cy="41037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42" indent="-171442" algn="l" defTabSz="685766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18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1pPr>
                <a:lvl2pPr marL="51432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2pPr>
                <a:lvl3pPr marL="857207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3pPr>
                <a:lvl4pPr marL="1200090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4pPr>
                <a:lvl5pPr marL="1542974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5pPr>
                <a:lvl6pPr marL="1885856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39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22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0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250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F FUND</a:t>
                </a:r>
              </a:p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b="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Fixed Income Index Investment Fund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endParaRPr lang="en-US" sz="1200" spc="-5" dirty="0">
                  <a:solidFill>
                    <a:srgbClr val="00B0F0"/>
                  </a:solidFill>
                  <a:latin typeface="Arial"/>
                  <a:cs typeface="Arial"/>
                </a:endParaRP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AB344A"/>
                    </a:solidFill>
                    <a:latin typeface="Arial"/>
                    <a:cs typeface="Arial"/>
                  </a:rPr>
                  <a:t>What It Is: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Government, corporate, and asset-backed bonds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AB344A"/>
                    </a:solidFill>
                    <a:latin typeface="Arial"/>
                    <a:cs typeface="Arial"/>
                  </a:rPr>
                  <a:t>Pros: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May earn returns that are higher than money market funds over the long term with relatively low risk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AB344A"/>
                    </a:solidFill>
                    <a:latin typeface="Arial"/>
                    <a:cs typeface="Arial"/>
                  </a:rPr>
                  <a:t>Risks: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Bond prices fall when interest rates rise. Bonds may be repaid early, reducing your returns.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AB344A"/>
                    </a:solidFill>
                    <a:latin typeface="Arial"/>
                    <a:cs typeface="Arial"/>
                  </a:rPr>
                  <a:t>Benchmark Index: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Bloomberg Barclays </a:t>
                </a:r>
                <a:b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</a:b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U.S. Aggregate Bond Index</a:t>
                </a:r>
                <a:endParaRPr lang="en-US" sz="1200" b="0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ABACB4F-3ABA-56C2-F811-6DCCBED0EBCA}"/>
                </a:ext>
              </a:extLst>
            </p:cNvPr>
            <p:cNvGrpSpPr/>
            <p:nvPr/>
          </p:nvGrpSpPr>
          <p:grpSpPr>
            <a:xfrm>
              <a:off x="3676997" y="1853293"/>
              <a:ext cx="1783080" cy="3434617"/>
              <a:chOff x="3874186" y="1862228"/>
              <a:chExt cx="1783080" cy="343461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5BC61B1-7BD1-DFFF-18D8-6BC5F59E657E}"/>
                  </a:ext>
                </a:extLst>
              </p:cNvPr>
              <p:cNvSpPr/>
              <p:nvPr/>
            </p:nvSpPr>
            <p:spPr>
              <a:xfrm>
                <a:off x="3874186" y="1862228"/>
                <a:ext cx="1783080" cy="82296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ontent Placeholder 16">
                <a:extLst>
                  <a:ext uri="{FF2B5EF4-FFF2-40B4-BE49-F238E27FC236}">
                    <a16:creationId xmlns:a16="http://schemas.microsoft.com/office/drawing/2014/main" id="{2D974676-F013-3E31-3262-68865A8113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82847" y="1870231"/>
                <a:ext cx="1763916" cy="34266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42" indent="-171442" algn="l" defTabSz="685766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18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1pPr>
                <a:lvl2pPr marL="51432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2pPr>
                <a:lvl3pPr marL="857207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3pPr>
                <a:lvl4pPr marL="1200090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4pPr>
                <a:lvl5pPr marL="1542974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5pPr>
                <a:lvl6pPr marL="1885856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39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22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0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250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C FUND</a:t>
                </a:r>
              </a:p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b="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Common Stock Index Investment Fund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endParaRPr lang="en-US" sz="1200" spc="-5" dirty="0">
                  <a:solidFill>
                    <a:srgbClr val="00B050"/>
                  </a:solidFill>
                  <a:latin typeface="Arial"/>
                  <a:cs typeface="Arial"/>
                </a:endParaRP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00B050"/>
                    </a:solidFill>
                    <a:latin typeface="Arial"/>
                    <a:cs typeface="Arial"/>
                  </a:rPr>
                  <a:t>What It Is: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Stocks of large and medium-sized U.S. companies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00B050"/>
                    </a:solidFill>
                    <a:latin typeface="Arial"/>
                    <a:cs typeface="Arial"/>
                  </a:rPr>
                  <a:t>Pros: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Potential for high investment returns over the long term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00B050"/>
                    </a:solidFill>
                    <a:latin typeface="Arial"/>
                    <a:cs typeface="Arial"/>
                  </a:rPr>
                  <a:t>Risks: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Can be volatile depending on stock market performance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00B050"/>
                    </a:solidFill>
                    <a:latin typeface="Arial"/>
                    <a:cs typeface="Arial"/>
                  </a:rPr>
                  <a:t>Benchmark Index: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Standard &amp; Poor’s 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500 Stock Index</a:t>
                </a:r>
                <a:endParaRPr lang="en-US" sz="1200" b="0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075D77-28A1-2443-8D8E-83C70CD7A3EF}"/>
                </a:ext>
              </a:extLst>
            </p:cNvPr>
            <p:cNvGrpSpPr/>
            <p:nvPr/>
          </p:nvGrpSpPr>
          <p:grpSpPr>
            <a:xfrm>
              <a:off x="5426996" y="1853293"/>
              <a:ext cx="1940076" cy="3351434"/>
              <a:chOff x="5658905" y="1862228"/>
              <a:chExt cx="1940076" cy="335143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164B483-CA9C-773E-C488-3D64D1816AE7}"/>
                  </a:ext>
                </a:extLst>
              </p:cNvPr>
              <p:cNvSpPr/>
              <p:nvPr/>
            </p:nvSpPr>
            <p:spPr>
              <a:xfrm>
                <a:off x="5735104" y="1862228"/>
                <a:ext cx="1786837" cy="822996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  <p:sp>
            <p:nvSpPr>
              <p:cNvPr id="23" name="Content Placeholder 16">
                <a:extLst>
                  <a:ext uri="{FF2B5EF4-FFF2-40B4-BE49-F238E27FC236}">
                    <a16:creationId xmlns:a16="http://schemas.microsoft.com/office/drawing/2014/main" id="{A370815C-B5D3-53BF-C7F7-827AFFDF06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58905" y="1882842"/>
                <a:ext cx="1940076" cy="33308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42" indent="-171442" algn="l" defTabSz="685766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18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1pPr>
                <a:lvl2pPr marL="51432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2pPr>
                <a:lvl3pPr marL="857207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3pPr>
                <a:lvl4pPr marL="1200090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4pPr>
                <a:lvl5pPr marL="1542974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5pPr>
                <a:lvl6pPr marL="1885856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39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22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0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250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S FUND</a:t>
                </a:r>
              </a:p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b="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Small Capitalization Stock Index Investment Fund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endParaRPr lang="en-US" sz="1200" spc="-5" dirty="0">
                  <a:solidFill>
                    <a:srgbClr val="00B0F0"/>
                  </a:solidFill>
                  <a:latin typeface="Arial"/>
                  <a:cs typeface="Arial"/>
                </a:endParaRP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00B0F0"/>
                    </a:solidFill>
                    <a:latin typeface="Arial"/>
                    <a:cs typeface="Arial"/>
                  </a:rPr>
                  <a:t>What It Is: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Stocks of small to medium-sized U.S. companies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00B0F0"/>
                    </a:solidFill>
                    <a:latin typeface="Arial"/>
                    <a:cs typeface="Arial"/>
                  </a:rPr>
                  <a:t>Pros: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Potential for high investment returns over the long term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00B0F0"/>
                    </a:solidFill>
                    <a:latin typeface="Arial"/>
                    <a:cs typeface="Arial"/>
                  </a:rPr>
                  <a:t>Risks: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Can be volatile depending on stock market performance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00B0F0"/>
                    </a:solidFill>
                    <a:latin typeface="Arial"/>
                    <a:cs typeface="Arial"/>
                  </a:rPr>
                  <a:t>Benchmark Index: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Dow Jones U.S. Completion TSM Index</a:t>
                </a:r>
                <a:endParaRPr lang="en-US" sz="1200" b="0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ED0745C-C270-FE9B-5758-D817E2054061}"/>
                </a:ext>
              </a:extLst>
            </p:cNvPr>
            <p:cNvGrpSpPr/>
            <p:nvPr/>
          </p:nvGrpSpPr>
          <p:grpSpPr>
            <a:xfrm>
              <a:off x="7317553" y="1853293"/>
              <a:ext cx="1786837" cy="4477011"/>
              <a:chOff x="7714452" y="1865293"/>
              <a:chExt cx="1786837" cy="447701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FFE452A-AE64-FD1E-D87E-B25B7AE1255F}"/>
                  </a:ext>
                </a:extLst>
              </p:cNvPr>
              <p:cNvSpPr/>
              <p:nvPr/>
            </p:nvSpPr>
            <p:spPr>
              <a:xfrm>
                <a:off x="7718209" y="1871386"/>
                <a:ext cx="1783080" cy="822996"/>
              </a:xfrm>
              <a:prstGeom prst="rect">
                <a:avLst/>
              </a:prstGeom>
              <a:solidFill>
                <a:srgbClr val="4D20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  <p:sp>
            <p:nvSpPr>
              <p:cNvPr id="15" name="Content Placeholder 16">
                <a:extLst>
                  <a:ext uri="{FF2B5EF4-FFF2-40B4-BE49-F238E27FC236}">
                    <a16:creationId xmlns:a16="http://schemas.microsoft.com/office/drawing/2014/main" id="{2F7B2D75-7DE9-F8D8-B94A-2BFF68548B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452" y="1865293"/>
                <a:ext cx="1786837" cy="44770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42" indent="-171442" algn="l" defTabSz="685766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18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1pPr>
                <a:lvl2pPr marL="51432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2pPr>
                <a:lvl3pPr marL="857207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3pPr>
                <a:lvl4pPr marL="1200090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4pPr>
                <a:lvl5pPr marL="1542974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200" b="1" i="0" kern="1200">
                    <a:solidFill>
                      <a:srgbClr val="004072"/>
                    </a:solidFill>
                    <a:latin typeface="Arial" pitchFamily="2" charset="0"/>
                    <a:ea typeface="+mn-ea"/>
                    <a:cs typeface="+mn-cs"/>
                  </a:defRPr>
                </a:lvl5pPr>
                <a:lvl6pPr marL="1885856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39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22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05" indent="-171442" algn="l" defTabSz="685766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250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I FUND</a:t>
                </a:r>
              </a:p>
              <a:p>
                <a:pPr marL="12700"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b="0" spc="-5" dirty="0">
                    <a:solidFill>
                      <a:schemeClr val="bg1"/>
                    </a:solidFill>
                    <a:latin typeface="Arial"/>
                    <a:cs typeface="Arial"/>
                  </a:rPr>
                  <a:t>International Stock Index Investment Fund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endParaRPr lang="en-US" sz="1200" spc="-5" dirty="0">
                  <a:solidFill>
                    <a:srgbClr val="00B0F0"/>
                  </a:solidFill>
                  <a:latin typeface="Arial"/>
                  <a:cs typeface="Arial"/>
                </a:endParaRP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4D2070"/>
                    </a:solidFill>
                    <a:latin typeface="Arial"/>
                    <a:cs typeface="Arial"/>
                  </a:rPr>
                  <a:t>What It Is: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International stocks from more than 20 developed countries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4D2070"/>
                    </a:solidFill>
                    <a:latin typeface="Arial"/>
                    <a:cs typeface="Arial"/>
                  </a:rPr>
                  <a:t>Pros: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Potential for high investment returns over the long term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4D2070"/>
                    </a:solidFill>
                    <a:latin typeface="Arial"/>
                    <a:cs typeface="Arial"/>
                  </a:rPr>
                  <a:t>Risks: </a:t>
                </a: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Can be volatile depending on stock market performance</a:t>
                </a:r>
              </a:p>
              <a:p>
                <a:pPr marL="1270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240665" algn="l"/>
                    <a:tab pos="241300" algn="l"/>
                  </a:tabLst>
                </a:pPr>
                <a:r>
                  <a:rPr lang="en-US" sz="1200" spc="-5" dirty="0">
                    <a:solidFill>
                      <a:srgbClr val="4D2070"/>
                    </a:solidFill>
                    <a:latin typeface="Arial"/>
                    <a:cs typeface="Arial"/>
                  </a:rPr>
                  <a:t>Benchmark Index: </a:t>
                </a:r>
                <a:br>
                  <a:rPr lang="en-US" sz="1200" spc="-5" dirty="0">
                    <a:solidFill>
                      <a:srgbClr val="4D2070"/>
                    </a:solidFill>
                    <a:latin typeface="Arial"/>
                    <a:cs typeface="Arial"/>
                  </a:rPr>
                </a:br>
                <a:r>
                  <a:rPr lang="en-US" sz="1200" b="0" spc="-5" dirty="0">
                    <a:solidFill>
                      <a:srgbClr val="004071"/>
                    </a:solidFill>
                    <a:latin typeface="Arial"/>
                    <a:cs typeface="Arial"/>
                  </a:rPr>
                  <a:t>MSCI EAFE Stock Index</a:t>
                </a:r>
                <a:endParaRPr lang="en-US" sz="1200" b="0" dirty="0"/>
              </a:p>
            </p:txBody>
          </p:sp>
        </p:grpSp>
      </p:grpSp>
      <p:pic>
        <p:nvPicPr>
          <p:cNvPr id="32" name="Picture 31" descr="Thrift Savings Plan logo.">
            <a:extLst>
              <a:ext uri="{FF2B5EF4-FFF2-40B4-BE49-F238E27FC236}">
                <a16:creationId xmlns:a16="http://schemas.microsoft.com/office/drawing/2014/main" id="{56A12952-08C0-4246-3DD9-791412CBD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6" y="5768957"/>
            <a:ext cx="859669" cy="898063"/>
          </a:xfrm>
          <a:prstGeom prst="diamond">
            <a:avLst/>
          </a:prstGeom>
        </p:spPr>
      </p:pic>
      <p:sp>
        <p:nvSpPr>
          <p:cNvPr id="33" name="Content Placeholder 16">
            <a:extLst>
              <a:ext uri="{FF2B5EF4-FFF2-40B4-BE49-F238E27FC236}">
                <a16:creationId xmlns:a16="http://schemas.microsoft.com/office/drawing/2014/main" id="{BC00549E-293F-ADFE-21B1-7D8330DF339F}"/>
              </a:ext>
            </a:extLst>
          </p:cNvPr>
          <p:cNvSpPr txBox="1">
            <a:spLocks/>
          </p:cNvSpPr>
          <p:nvPr/>
        </p:nvSpPr>
        <p:spPr>
          <a:xfrm>
            <a:off x="718564" y="6172967"/>
            <a:ext cx="6204249" cy="454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spcBef>
                <a:spcPts val="400"/>
              </a:spcBef>
              <a:buFont typeface="Arial" panose="020B0604020202020204" pitchFamily="34" charset="0"/>
              <a:buNone/>
              <a:tabLst>
                <a:tab pos="240665" algn="l"/>
                <a:tab pos="241300" algn="l"/>
              </a:tabLst>
            </a:pPr>
            <a:r>
              <a:rPr lang="en-US" sz="1200" b="0" spc="-5" dirty="0">
                <a:solidFill>
                  <a:srgbClr val="1B3867"/>
                </a:solidFill>
                <a:latin typeface="Arial"/>
                <a:cs typeface="Arial"/>
              </a:rPr>
              <a:t>For more comprehensive information, visit </a:t>
            </a:r>
            <a:r>
              <a:rPr lang="en-US" sz="1200" b="0" i="1" spc="-5" dirty="0">
                <a:solidFill>
                  <a:srgbClr val="1B3867"/>
                </a:solidFill>
                <a:latin typeface="Arial"/>
                <a:cs typeface="Arial"/>
                <a:hlinkClick r:id="rId4"/>
              </a:rPr>
              <a:t>https://www.tsp.gov</a:t>
            </a:r>
            <a:r>
              <a:rPr lang="en-US" sz="1200" b="0" i="1" spc="-5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  <a:r>
              <a:rPr lang="en-US" sz="1200" b="0" spc="-5" dirty="0">
                <a:solidFill>
                  <a:srgbClr val="1B3867"/>
                </a:solidFill>
                <a:latin typeface="Arial"/>
                <a:cs typeface="Arial"/>
              </a:rPr>
              <a:t>and select “Learn about fund options” from the menu.</a:t>
            </a:r>
            <a:endParaRPr lang="en-US" sz="1200" b="0" dirty="0">
              <a:solidFill>
                <a:srgbClr val="1B38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77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F1C2042-D9D3-D245-865D-CC22316E29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67558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TSP Lifecycle Funds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AF9AD30-47C2-E0F3-34B5-5B049D8C15CF}"/>
              </a:ext>
            </a:extLst>
          </p:cNvPr>
          <p:cNvSpPr txBox="1">
            <a:spLocks/>
          </p:cNvSpPr>
          <p:nvPr/>
        </p:nvSpPr>
        <p:spPr>
          <a:xfrm>
            <a:off x="1094641" y="1425244"/>
            <a:ext cx="786309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Each L Fund is a mix of individual funds based on when you’ll need your money</a:t>
            </a:r>
          </a:p>
        </p:txBody>
      </p:sp>
      <p:grpSp>
        <p:nvGrpSpPr>
          <p:cNvPr id="9" name="Group 8" descr="TSP Lifecycle Funds chart.">
            <a:extLst>
              <a:ext uri="{FF2B5EF4-FFF2-40B4-BE49-F238E27FC236}">
                <a16:creationId xmlns:a16="http://schemas.microsoft.com/office/drawing/2014/main" id="{2078FE96-4195-5108-004C-0BE89E3F9856}"/>
              </a:ext>
            </a:extLst>
          </p:cNvPr>
          <p:cNvGrpSpPr/>
          <p:nvPr/>
        </p:nvGrpSpPr>
        <p:grpSpPr>
          <a:xfrm>
            <a:off x="280880" y="2304104"/>
            <a:ext cx="8716005" cy="3642797"/>
            <a:chOff x="280880" y="2304104"/>
            <a:chExt cx="8716005" cy="364279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C6893-F730-50A9-68A5-F9A1DC023F1C}"/>
                </a:ext>
              </a:extLst>
            </p:cNvPr>
            <p:cNvSpPr/>
            <p:nvPr/>
          </p:nvSpPr>
          <p:spPr>
            <a:xfrm>
              <a:off x="280880" y="2733437"/>
              <a:ext cx="1609813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Consider if you were born after 1999 or plan to withdraw from your account after 2062.</a:t>
              </a: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the 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long-term investor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E23165-47CA-1636-6D19-5EC20A344972}"/>
                </a:ext>
              </a:extLst>
            </p:cNvPr>
            <p:cNvSpPr/>
            <p:nvPr/>
          </p:nvSpPr>
          <p:spPr>
            <a:xfrm>
              <a:off x="280880" y="2304104"/>
              <a:ext cx="1609813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 2065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799952F-DFC1-2CAB-D849-2C3DEAF4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876" y="2999012"/>
              <a:ext cx="202511" cy="20251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1BBA04-1B0A-5403-0A8C-59CCECA24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876" y="3789317"/>
              <a:ext cx="202511" cy="20251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DD04FA9-22AA-B1A2-F2C0-8A3EBD35F7DC}"/>
                </a:ext>
              </a:extLst>
            </p:cNvPr>
            <p:cNvSpPr/>
            <p:nvPr/>
          </p:nvSpPr>
          <p:spPr>
            <a:xfrm>
              <a:off x="1903693" y="2733436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Consider if you were born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1995-1999 or plan to withdraw from your account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2058-2062.</a:t>
              </a: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the 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long-term investor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FE2259C-B11F-0C34-AE1B-E2290B293126}"/>
                </a:ext>
              </a:extLst>
            </p:cNvPr>
            <p:cNvSpPr/>
            <p:nvPr/>
          </p:nvSpPr>
          <p:spPr>
            <a:xfrm>
              <a:off x="1903693" y="2304104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 2060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74F409F-4073-67BC-7761-098059D5A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0425" y="2999012"/>
              <a:ext cx="202511" cy="20251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41BCCA1-3B84-48C9-5303-B3FF3A1F9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0425" y="3789317"/>
              <a:ext cx="202511" cy="20251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2FE3E74-8F6E-B159-7A23-B692F5C17547}"/>
                </a:ext>
              </a:extLst>
            </p:cNvPr>
            <p:cNvSpPr/>
            <p:nvPr/>
          </p:nvSpPr>
          <p:spPr>
            <a:xfrm>
              <a:off x="3680242" y="2733436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Consider if you were born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1990-1994 or plan to withdraw from your account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2053-2057.</a:t>
              </a: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the 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long-term investor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B73709-CA13-5D07-003A-2B9453D3BB76}"/>
                </a:ext>
              </a:extLst>
            </p:cNvPr>
            <p:cNvSpPr/>
            <p:nvPr/>
          </p:nvSpPr>
          <p:spPr>
            <a:xfrm>
              <a:off x="3680242" y="2304104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 2055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CD8DA74-E862-162C-6DBD-C9CA2EBE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6974" y="2999012"/>
              <a:ext cx="202511" cy="20251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48B8ADF-DF40-6921-48E4-DC7B907B1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6974" y="3789317"/>
              <a:ext cx="202511" cy="202511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05554CF-232A-30F6-ACBB-8BACECEDC7C9}"/>
                </a:ext>
              </a:extLst>
            </p:cNvPr>
            <p:cNvSpPr/>
            <p:nvPr/>
          </p:nvSpPr>
          <p:spPr>
            <a:xfrm>
              <a:off x="5456789" y="2733436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Consider if you were born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1985-1989 or plan to withdraw from your account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2048-2052.</a:t>
              </a: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the 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long-term investor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3678A3F-07AC-E9A8-36D5-75C9EDFC92AC}"/>
                </a:ext>
              </a:extLst>
            </p:cNvPr>
            <p:cNvSpPr/>
            <p:nvPr/>
          </p:nvSpPr>
          <p:spPr>
            <a:xfrm>
              <a:off x="5456789" y="2304104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 2050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509058C-3FEC-E251-BE5A-3FA76108B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3521" y="2999012"/>
              <a:ext cx="202511" cy="20251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DC82C4E-D5BA-BC6E-8F0E-7BD8C4362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3521" y="3789317"/>
              <a:ext cx="202511" cy="202511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0B6C122-86FC-7C1F-BEB3-EEF0761B1B72}"/>
                </a:ext>
              </a:extLst>
            </p:cNvPr>
            <p:cNvSpPr/>
            <p:nvPr/>
          </p:nvSpPr>
          <p:spPr>
            <a:xfrm>
              <a:off x="7233336" y="2733436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Consider if you were born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1980-1984 or plan to withdraw from your account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2043-2047.</a:t>
              </a: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the 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long-term investor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118754D-3A40-6858-3D7E-8D6017A9DC39}"/>
                </a:ext>
              </a:extLst>
            </p:cNvPr>
            <p:cNvSpPr/>
            <p:nvPr/>
          </p:nvSpPr>
          <p:spPr>
            <a:xfrm>
              <a:off x="7233336" y="2304104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 2045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6353BFC-3F9A-CC56-39AF-AE85C7DC0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0068" y="2999012"/>
              <a:ext cx="202511" cy="20251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106C1A6-3CCB-B948-5D6D-9BC53E8F0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0068" y="3789317"/>
              <a:ext cx="202511" cy="202511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13F928B-759F-C1B4-1E1B-83052594C01D}"/>
                </a:ext>
              </a:extLst>
            </p:cNvPr>
            <p:cNvSpPr/>
            <p:nvPr/>
          </p:nvSpPr>
          <p:spPr>
            <a:xfrm>
              <a:off x="280880" y="4562237"/>
              <a:ext cx="1609813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Consider if you were born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1975-1979 or plan to withdraw from your account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2038-2042.</a:t>
              </a: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the 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long-term investor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E77CB52-3AC4-EC8C-02BA-B2756F70C1BA}"/>
                </a:ext>
              </a:extLst>
            </p:cNvPr>
            <p:cNvSpPr/>
            <p:nvPr/>
          </p:nvSpPr>
          <p:spPr>
            <a:xfrm>
              <a:off x="280880" y="4132904"/>
              <a:ext cx="1609813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 2040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F4643F5-8093-D4C6-6CB2-ED5F375B6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876" y="4827812"/>
              <a:ext cx="202511" cy="20251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C85558C-BE4D-937E-15C8-EFE292F1F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876" y="5608972"/>
              <a:ext cx="202511" cy="202511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B6B0F18-E6B6-E978-DC2B-8DCB41719AFE}"/>
                </a:ext>
              </a:extLst>
            </p:cNvPr>
            <p:cNvSpPr/>
            <p:nvPr/>
          </p:nvSpPr>
          <p:spPr>
            <a:xfrm>
              <a:off x="1903693" y="4562236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Consider if you were born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1970-1974 or plan to withdraw from your account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2033-2037.</a:t>
              </a: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the </a:t>
              </a: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medium-term investor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FA5B3E6-72AB-AB25-0EEC-0EB13D413247}"/>
                </a:ext>
              </a:extLst>
            </p:cNvPr>
            <p:cNvSpPr/>
            <p:nvPr/>
          </p:nvSpPr>
          <p:spPr>
            <a:xfrm>
              <a:off x="1903693" y="4132904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 2035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BDE9392-42FC-F7F9-C3AD-5A4FF824B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0425" y="4827812"/>
              <a:ext cx="202511" cy="20251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CA52997-BF0E-CEFD-6DB3-61DA5091E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0425" y="5618117"/>
              <a:ext cx="202511" cy="202511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CF7D5C9-4E12-AF32-C00A-3BDDEDDF2740}"/>
                </a:ext>
              </a:extLst>
            </p:cNvPr>
            <p:cNvSpPr/>
            <p:nvPr/>
          </p:nvSpPr>
          <p:spPr>
            <a:xfrm>
              <a:off x="3680242" y="4562236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Consider if you were born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1965-1969 or plan to withdraw from your account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2028-2032.</a:t>
              </a: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the </a:t>
              </a: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medium-term investor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C159EEC-C78F-648C-6E7A-8A6A222C6C0A}"/>
                </a:ext>
              </a:extLst>
            </p:cNvPr>
            <p:cNvSpPr/>
            <p:nvPr/>
          </p:nvSpPr>
          <p:spPr>
            <a:xfrm>
              <a:off x="3680242" y="4132904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 2030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37EF948-7B70-435E-8DDE-93129B421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6974" y="4827812"/>
              <a:ext cx="202511" cy="20251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32EA772-2D8B-AB10-F4CE-848FBE841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6974" y="5618117"/>
              <a:ext cx="202511" cy="202511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AD6E5CA-6DFA-77BB-6B50-8BCC396D986D}"/>
                </a:ext>
              </a:extLst>
            </p:cNvPr>
            <p:cNvSpPr/>
            <p:nvPr/>
          </p:nvSpPr>
          <p:spPr>
            <a:xfrm>
              <a:off x="5456789" y="4562236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Consider if you were born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1958-1964 or plan to withdraw from your account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next year and 2027.</a:t>
              </a: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the </a:t>
              </a: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short-term investor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E84A983-FE99-5E47-6788-4E56C6B9D817}"/>
                </a:ext>
              </a:extLst>
            </p:cNvPr>
            <p:cNvSpPr/>
            <p:nvPr/>
          </p:nvSpPr>
          <p:spPr>
            <a:xfrm>
              <a:off x="5456789" y="4132904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 2025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52DF95E-6874-7F30-E4ED-DFCD06945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3521" y="4827812"/>
              <a:ext cx="202511" cy="20251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26E7DA1-BBEE-BA86-2969-A5483139C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3521" y="5618117"/>
              <a:ext cx="202511" cy="202511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BAA22C5-4304-8326-9A7A-79928D52DA99}"/>
                </a:ext>
              </a:extLst>
            </p:cNvPr>
            <p:cNvSpPr/>
            <p:nvPr/>
          </p:nvSpPr>
          <p:spPr>
            <a:xfrm>
              <a:off x="7233336" y="4562236"/>
              <a:ext cx="1763549" cy="1384664"/>
            </a:xfrm>
            <a:prstGeom prst="rect">
              <a:avLst/>
            </a:prstGeom>
            <a:solidFill>
              <a:srgbClr val="004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Consider if you were born between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1958 or already withdrawing from your account.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those </a:t>
              </a:r>
            </a:p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already withdrawing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2A6FD80-284E-B37F-CBF4-9A24B2BE0D8C}"/>
                </a:ext>
              </a:extLst>
            </p:cNvPr>
            <p:cNvSpPr/>
            <p:nvPr/>
          </p:nvSpPr>
          <p:spPr>
            <a:xfrm>
              <a:off x="7233336" y="4132904"/>
              <a:ext cx="1763549" cy="424107"/>
            </a:xfrm>
            <a:prstGeom prst="rect">
              <a:avLst/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07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 INCOME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B72BFA1-3FCF-9F4F-5890-F68CCFE95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0068" y="4827812"/>
              <a:ext cx="202511" cy="20251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DE83659-DE32-5057-EF25-1419D2D3E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0068" y="5618117"/>
              <a:ext cx="202511" cy="202511"/>
            </a:xfrm>
            <a:prstGeom prst="rect">
              <a:avLst/>
            </a:prstGeom>
          </p:spPr>
        </p:pic>
      </p:grpSp>
      <p:pic>
        <p:nvPicPr>
          <p:cNvPr id="63" name="Picture 62" descr="Thrift Savings Plan logo.">
            <a:extLst>
              <a:ext uri="{FF2B5EF4-FFF2-40B4-BE49-F238E27FC236}">
                <a16:creationId xmlns:a16="http://schemas.microsoft.com/office/drawing/2014/main" id="{CCBC61F3-26C3-466B-533C-F661FE6E5C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17" y="5981962"/>
            <a:ext cx="739644" cy="772678"/>
          </a:xfrm>
          <a:prstGeom prst="diamond">
            <a:avLst/>
          </a:prstGeom>
        </p:spPr>
      </p:pic>
      <p:sp>
        <p:nvSpPr>
          <p:cNvPr id="64" name="Content Placeholder 16">
            <a:extLst>
              <a:ext uri="{FF2B5EF4-FFF2-40B4-BE49-F238E27FC236}">
                <a16:creationId xmlns:a16="http://schemas.microsoft.com/office/drawing/2014/main" id="{AD6A8532-4CCF-AD05-773A-B5FCD9DDDF7B}"/>
              </a:ext>
            </a:extLst>
          </p:cNvPr>
          <p:cNvSpPr txBox="1">
            <a:spLocks/>
          </p:cNvSpPr>
          <p:nvPr/>
        </p:nvSpPr>
        <p:spPr>
          <a:xfrm>
            <a:off x="720106" y="6029564"/>
            <a:ext cx="6658757" cy="510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tabLst>
                <a:tab pos="240665" algn="l"/>
                <a:tab pos="241300" algn="l"/>
              </a:tabLst>
            </a:pPr>
            <a:r>
              <a:rPr lang="en-US" sz="1200" b="0" spc="-5" dirty="0">
                <a:solidFill>
                  <a:srgbClr val="004071"/>
                </a:solidFill>
                <a:latin typeface="Arial"/>
                <a:cs typeface="Arial"/>
              </a:rPr>
              <a:t>With the exception of L Income, the investment mix of each L Fund becomes more conservative over time. To change your investments, log in to My Account on </a:t>
            </a:r>
            <a:r>
              <a:rPr lang="en-US" sz="1200" b="0" i="1" spc="-5" dirty="0">
                <a:solidFill>
                  <a:srgbClr val="004071"/>
                </a:solidFill>
                <a:latin typeface="Arial"/>
                <a:cs typeface="Arial"/>
                <a:hlinkClick r:id="rId6"/>
              </a:rPr>
              <a:t>https://</a:t>
            </a:r>
            <a:r>
              <a:rPr lang="en-US" sz="1200" b="0" i="1" spc="-5" dirty="0" err="1">
                <a:solidFill>
                  <a:srgbClr val="004071"/>
                </a:solidFill>
                <a:latin typeface="Arial"/>
                <a:cs typeface="Arial"/>
                <a:hlinkClick r:id="rId6"/>
              </a:rPr>
              <a:t>www.tsp.gov</a:t>
            </a:r>
            <a:r>
              <a:rPr lang="en-US" sz="1200" b="0" i="1" spc="-5" dirty="0">
                <a:solidFill>
                  <a:srgbClr val="004071"/>
                </a:solidFill>
                <a:latin typeface="Arial"/>
                <a:cs typeface="Arial"/>
              </a:rPr>
              <a:t> </a:t>
            </a:r>
            <a:r>
              <a:rPr lang="en-US" sz="1200" b="0" spc="-5" dirty="0">
                <a:solidFill>
                  <a:srgbClr val="004071"/>
                </a:solidFill>
                <a:latin typeface="Arial"/>
                <a:cs typeface="Arial"/>
              </a:rPr>
              <a:t>and choose “Contribution Allocation” or “Interfund transfers” from the the menu.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430502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6D1D06-B92A-62A1-76D2-DF60BE5F706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Mutual Fund Window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CB4EE3B-B64F-C828-9ED1-87124E3B76C9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746831" cy="46210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Greater investment flexibility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Eligibility requirements apply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Initial transfer must be at least $10,000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Minimum cumulative TSP account balance must be at least $40,000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May not invest more than 25% of your cumulative TSP balance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Additional fees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Annual administrative ($55) and maintenance ($95) fees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Per-trade fee ($28.75)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Other fees and expenses may apply for each mutual fund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Added costs / fees can diminish your investment returns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Consider the risks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Whether investments in mutual funds will grow enough to offset additional fees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Other risks: credit, currency, inflation, market and prepayment</a:t>
            </a:r>
          </a:p>
        </p:txBody>
      </p:sp>
    </p:spTree>
    <p:extLst>
      <p:ext uri="{BB962C8B-B14F-4D97-AF65-F5344CB8AC3E}">
        <p14:creationId xmlns:p14="http://schemas.microsoft.com/office/powerpoint/2010/main" val="855760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54DF1E-0755-65C6-0612-4B0BFC6AA3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Managing Your TSP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0BFDAD02-761C-C326-598A-FBDF662C8F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DD092A-F01F-1591-C27A-0B299C9B6938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Vesting in the Thrift Savings Plan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3082479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81E6D7-B411-43B0-5614-3C68959BA7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Accessing Your TSP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25B51A9-6A67-C62A-D17C-5E00E49C32A6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746831" cy="462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Step 1: Direct Access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Start – stop – change</a:t>
            </a:r>
          </a:p>
          <a:p>
            <a:pPr marL="1037826" lvl="2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Percentage of pay</a:t>
            </a:r>
          </a:p>
          <a:p>
            <a:pPr marL="1037826" lvl="2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Type (Traditional / Roth)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Update address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Step 2: </a:t>
            </a:r>
            <a:r>
              <a:rPr lang="en-US" i="1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TSP.gov</a:t>
            </a:r>
            <a:r>
              <a:rPr lang="en-US" i="1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and TSP app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View portfolio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Manage investments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Change investment allocation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Review and update beneficiaries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Access AVA (virtual assistant) via TSP app</a:t>
            </a:r>
          </a:p>
        </p:txBody>
      </p:sp>
      <p:pic>
        <p:nvPicPr>
          <p:cNvPr id="6" name="Picture 4" descr="Thrift Savings Plan logo.">
            <a:hlinkClick r:id="rId3"/>
            <a:extLst>
              <a:ext uri="{FF2B5EF4-FFF2-40B4-BE49-F238E27FC236}">
                <a16:creationId xmlns:a16="http://schemas.microsoft.com/office/drawing/2014/main" id="{AB70ED14-A399-3FDF-A39C-222E8C36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262" y="2085757"/>
            <a:ext cx="1085813" cy="108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909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170E399-F0F8-7077-1530-617AD635872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Summary and Resources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80B5C548-090F-732D-DD83-8D785D5E04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D0778C-8691-A301-36DB-520FF378AB13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Vesting in the Thrift Savings Plan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219973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F9F2DA-9E40-7C43-8611-BD17637F97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8" name="Picture 7" descr="Handout icon.">
            <a:extLst>
              <a:ext uri="{FF2B5EF4-FFF2-40B4-BE49-F238E27FC236}">
                <a16:creationId xmlns:a16="http://schemas.microsoft.com/office/drawing/2014/main" id="{0C5838C5-3D0D-A246-AE96-2AE7EEE8F9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9CDFF5-82C0-0E45-B0C5-3101744C3EBD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Vesting and the Blended Retirement System (BRS)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Understanding the TSP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Managing your TSP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AB5F8-21FB-2ED8-1007-6D444908B3B1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Vesting in the Thrift Savings Plan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2915940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63178E-05D8-D772-54D0-74265AF1C3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134BC94-C526-5159-DDD7-D04ADE4AD4FF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746831" cy="462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</a:rPr>
              <a:t>Congratulations on reaching this important milestone!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This anniversary marks an important achievement in your Coast Guard career and in the Thrift Savings Plan.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endParaRPr lang="en-US" b="0" dirty="0">
              <a:solidFill>
                <a:srgbClr val="1B3867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Let’s recap what you learned:</a:t>
            </a:r>
            <a:endParaRPr lang="en-US" b="0" dirty="0">
              <a:solidFill>
                <a:srgbClr val="1B3867"/>
              </a:solidFill>
              <a:cs typeface="Arial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Vesting and the Blended Retirement System (BRS)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Understanding the TSP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Managing Your TSP</a:t>
            </a:r>
          </a:p>
        </p:txBody>
      </p:sp>
    </p:spTree>
    <p:extLst>
      <p:ext uri="{BB962C8B-B14F-4D97-AF65-F5344CB8AC3E}">
        <p14:creationId xmlns:p14="http://schemas.microsoft.com/office/powerpoint/2010/main" val="3660173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7021D2-F72D-7E4C-E6F2-0A73160DCF0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09247C7-13E9-6CCC-C9EA-6AB1B7B49CD7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746831" cy="462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and Handouts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Education and Support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Financial Specialists (CFSs)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Financial Managers (PFMs)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Health, Safety and Work-Life (HSWL) Regional Practice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Mutual Assistance (CGMA)</a:t>
            </a:r>
          </a:p>
          <a:p>
            <a:pPr marL="694944" lvl="1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1B3867"/>
                </a:solidFill>
              </a:rPr>
              <a:t>CG SUPRT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 Mobile Apps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Work-Life mobile app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 FINRED </a:t>
            </a:r>
            <a:r>
              <a:rPr lang="en-US" altLang="en-US" sz="2000" b="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Sen$e</a:t>
            </a: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mobile app</a:t>
            </a:r>
          </a:p>
        </p:txBody>
      </p:sp>
    </p:spTree>
    <p:extLst>
      <p:ext uri="{BB962C8B-B14F-4D97-AF65-F5344CB8AC3E}">
        <p14:creationId xmlns:p14="http://schemas.microsoft.com/office/powerpoint/2010/main" val="547737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2FE4340-C5D3-D94E-87B1-3214E7CFB4FD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598212" y="3158970"/>
            <a:ext cx="7545788" cy="1752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75863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  <a:endParaRPr lang="en-US">
              <a:ea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91036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altLang="en-US" sz="3000" b="1" i="0" u="none" strike="noStrike" kern="1200" cap="none" spc="-5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69EF36E-9F77-B142-A259-C62B85505A96}"/>
              </a:ext>
            </a:extLst>
          </p:cNvPr>
          <p:cNvSpPr txBox="1"/>
          <p:nvPr/>
        </p:nvSpPr>
        <p:spPr>
          <a:xfrm>
            <a:off x="1720093" y="6446138"/>
            <a:ext cx="3792772" cy="302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The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appearance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of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U.S. Department of Homeland Security (DHS)</a:t>
            </a:r>
          </a:p>
          <a:p>
            <a:pPr marL="12700">
              <a:spcBef>
                <a:spcPts val="100"/>
              </a:spcBef>
            </a:pP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visual information does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not imply or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constitute DHS endorsement.</a:t>
            </a:r>
            <a:endParaRPr lang="en-US" sz="900" dirty="0">
              <a:solidFill>
                <a:srgbClr val="1B386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087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547200-86CD-93F0-EB00-BB8E470241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Vesting and the Blended Retirement System (BRS)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sp>
        <p:nvSpPr>
          <p:cNvPr id="5" name="AutoShape 100" descr="Lightbulb icon indicating activity.">
            <a:extLst>
              <a:ext uri="{FF2B5EF4-FFF2-40B4-BE49-F238E27FC236}">
                <a16:creationId xmlns:a16="http://schemas.microsoft.com/office/drawing/2014/main" id="{4B02E434-E3BB-7546-6513-066017BF2C31}"/>
              </a:ext>
            </a:extLst>
          </p:cNvPr>
          <p:cNvSpPr>
            <a:spLocks/>
          </p:cNvSpPr>
          <p:nvPr/>
        </p:nvSpPr>
        <p:spPr bwMode="auto">
          <a:xfrm>
            <a:off x="473957" y="6268949"/>
            <a:ext cx="334645" cy="339090"/>
          </a:xfrm>
          <a:custGeom>
            <a:avLst/>
            <a:gdLst>
              <a:gd name="T0" fmla="+- 0 3448 3357"/>
              <a:gd name="T1" fmla="*/ T0 w 527"/>
              <a:gd name="T2" fmla="+- 0 -934 -1181"/>
              <a:gd name="T3" fmla="*/ -934 h 534"/>
              <a:gd name="T4" fmla="+- 0 3439 3357"/>
              <a:gd name="T5" fmla="*/ T4 w 527"/>
              <a:gd name="T6" fmla="+- 0 -934 -1181"/>
              <a:gd name="T7" fmla="*/ -934 h 534"/>
              <a:gd name="T8" fmla="+- 0 3357 3357"/>
              <a:gd name="T9" fmla="*/ T8 w 527"/>
              <a:gd name="T10" fmla="+- 0 -919 -1181"/>
              <a:gd name="T11" fmla="*/ -919 h 534"/>
              <a:gd name="T12" fmla="+- 0 3455 3357"/>
              <a:gd name="T13" fmla="*/ T12 w 527"/>
              <a:gd name="T14" fmla="+- 0 -910 -1181"/>
              <a:gd name="T15" fmla="*/ -910 h 534"/>
              <a:gd name="T16" fmla="+- 0 3506 3357"/>
              <a:gd name="T17" fmla="*/ T16 w 527"/>
              <a:gd name="T18" fmla="+- 0 -1055 -1181"/>
              <a:gd name="T19" fmla="*/ -1055 h 534"/>
              <a:gd name="T20" fmla="+- 0 3455 3357"/>
              <a:gd name="T21" fmla="*/ T20 w 527"/>
              <a:gd name="T22" fmla="+- 0 -1106 -1181"/>
              <a:gd name="T23" fmla="*/ -1106 h 534"/>
              <a:gd name="T24" fmla="+- 0 3428 3357"/>
              <a:gd name="T25" fmla="*/ T24 w 527"/>
              <a:gd name="T26" fmla="+- 0 -1087 -1181"/>
              <a:gd name="T27" fmla="*/ -1087 h 534"/>
              <a:gd name="T28" fmla="+- 0 3489 3357"/>
              <a:gd name="T29" fmla="*/ T28 w 527"/>
              <a:gd name="T30" fmla="+- 0 -1031 -1181"/>
              <a:gd name="T31" fmla="*/ -1031 h 534"/>
              <a:gd name="T32" fmla="+- 0 3504 3357"/>
              <a:gd name="T33" fmla="*/ T32 w 527"/>
              <a:gd name="T34" fmla="+- 0 -1036 -1181"/>
              <a:gd name="T35" fmla="*/ -1036 h 534"/>
              <a:gd name="T36" fmla="+- 0 3629 3357"/>
              <a:gd name="T37" fmla="*/ T36 w 527"/>
              <a:gd name="T38" fmla="+- 0 -1181 -1181"/>
              <a:gd name="T39" fmla="*/ -1181 h 534"/>
              <a:gd name="T40" fmla="+- 0 3612 3357"/>
              <a:gd name="T41" fmla="*/ T40 w 527"/>
              <a:gd name="T42" fmla="+- 0 -1084 -1181"/>
              <a:gd name="T43" fmla="*/ -1084 h 534"/>
              <a:gd name="T44" fmla="+- 0 3766 3357"/>
              <a:gd name="T45" fmla="*/ T44 w 527"/>
              <a:gd name="T46" fmla="+- 0 -912 -1181"/>
              <a:gd name="T47" fmla="*/ -912 h 534"/>
              <a:gd name="T48" fmla="+- 0 3735 3357"/>
              <a:gd name="T49" fmla="*/ T48 w 527"/>
              <a:gd name="T50" fmla="+- 0 -1000 -1181"/>
              <a:gd name="T51" fmla="*/ -1000 h 534"/>
              <a:gd name="T52" fmla="+- 0 3696 3357"/>
              <a:gd name="T53" fmla="*/ T52 w 527"/>
              <a:gd name="T54" fmla="+- 0 -826 -1181"/>
              <a:gd name="T55" fmla="*/ -826 h 534"/>
              <a:gd name="T56" fmla="+- 0 3660 3357"/>
              <a:gd name="T57" fmla="*/ T56 w 527"/>
              <a:gd name="T58" fmla="+- 0 -783 -1181"/>
              <a:gd name="T59" fmla="*/ -783 h 534"/>
              <a:gd name="T60" fmla="+- 0 3657 3357"/>
              <a:gd name="T61" fmla="*/ T60 w 527"/>
              <a:gd name="T62" fmla="+- 0 -709 -1181"/>
              <a:gd name="T63" fmla="*/ -709 h 534"/>
              <a:gd name="T64" fmla="+- 0 3640 3357"/>
              <a:gd name="T65" fmla="*/ T64 w 527"/>
              <a:gd name="T66" fmla="+- 0 -683 -1181"/>
              <a:gd name="T67" fmla="*/ -683 h 534"/>
              <a:gd name="T68" fmla="+- 0 3597 3357"/>
              <a:gd name="T69" fmla="*/ T68 w 527"/>
              <a:gd name="T70" fmla="+- 0 -688 -1181"/>
              <a:gd name="T71" fmla="*/ -688 h 534"/>
              <a:gd name="T72" fmla="+- 0 3657 3357"/>
              <a:gd name="T73" fmla="*/ T72 w 527"/>
              <a:gd name="T74" fmla="+- 0 -740 -1181"/>
              <a:gd name="T75" fmla="*/ -740 h 534"/>
              <a:gd name="T76" fmla="+- 0 3660 3357"/>
              <a:gd name="T77" fmla="*/ T76 w 527"/>
              <a:gd name="T78" fmla="+- 0 -783 -1181"/>
              <a:gd name="T79" fmla="*/ -783 h 534"/>
              <a:gd name="T80" fmla="+- 0 3578 3357"/>
              <a:gd name="T81" fmla="*/ T80 w 527"/>
              <a:gd name="T82" fmla="+- 0 -806 -1181"/>
              <a:gd name="T83" fmla="*/ -806 h 534"/>
              <a:gd name="T84" fmla="+- 0 3524 3357"/>
              <a:gd name="T85" fmla="*/ T84 w 527"/>
              <a:gd name="T86" fmla="+- 0 -850 -1181"/>
              <a:gd name="T87" fmla="*/ -850 h 534"/>
              <a:gd name="T88" fmla="+- 0 3514 3357"/>
              <a:gd name="T89" fmla="*/ T88 w 527"/>
              <a:gd name="T90" fmla="+- 0 -954 -1181"/>
              <a:gd name="T91" fmla="*/ -954 h 534"/>
              <a:gd name="T92" fmla="+- 0 3572 3357"/>
              <a:gd name="T93" fmla="*/ T92 w 527"/>
              <a:gd name="T94" fmla="+- 0 -1015 -1181"/>
              <a:gd name="T95" fmla="*/ -1015 h 534"/>
              <a:gd name="T96" fmla="+- 0 3643 3357"/>
              <a:gd name="T97" fmla="*/ T96 w 527"/>
              <a:gd name="T98" fmla="+- 0 -1023 -1181"/>
              <a:gd name="T99" fmla="*/ -1023 h 534"/>
              <a:gd name="T100" fmla="+- 0 3715 3357"/>
              <a:gd name="T101" fmla="*/ T100 w 527"/>
              <a:gd name="T102" fmla="+- 0 -975 -1181"/>
              <a:gd name="T103" fmla="*/ -975 h 534"/>
              <a:gd name="T104" fmla="+- 0 3735 3357"/>
              <a:gd name="T105" fmla="*/ T104 w 527"/>
              <a:gd name="T106" fmla="+- 0 -1000 -1181"/>
              <a:gd name="T107" fmla="*/ -1000 h 534"/>
              <a:gd name="T108" fmla="+- 0 3670 3357"/>
              <a:gd name="T109" fmla="*/ T108 w 527"/>
              <a:gd name="T110" fmla="+- 0 -1048 -1181"/>
              <a:gd name="T111" fmla="*/ -1048 h 534"/>
              <a:gd name="T112" fmla="+- 0 3559 3357"/>
              <a:gd name="T113" fmla="*/ T112 w 527"/>
              <a:gd name="T114" fmla="+- 0 -1043 -1181"/>
              <a:gd name="T115" fmla="*/ -1043 h 534"/>
              <a:gd name="T116" fmla="+- 0 3485 3357"/>
              <a:gd name="T117" fmla="*/ T116 w 527"/>
              <a:gd name="T118" fmla="+- 0 -966 -1181"/>
              <a:gd name="T119" fmla="*/ -966 h 534"/>
              <a:gd name="T120" fmla="+- 0 3480 3357"/>
              <a:gd name="T121" fmla="*/ T120 w 527"/>
              <a:gd name="T122" fmla="+- 0 -874 -1181"/>
              <a:gd name="T123" fmla="*/ -874 h 534"/>
              <a:gd name="T124" fmla="+- 0 3520 3357"/>
              <a:gd name="T125" fmla="*/ T124 w 527"/>
              <a:gd name="T126" fmla="+- 0 -808 -1181"/>
              <a:gd name="T127" fmla="*/ -808 h 534"/>
              <a:gd name="T128" fmla="+- 0 3551 3357"/>
              <a:gd name="T129" fmla="*/ T128 w 527"/>
              <a:gd name="T130" fmla="+- 0 -703 -1181"/>
              <a:gd name="T131" fmla="*/ -703 h 534"/>
              <a:gd name="T132" fmla="+- 0 3581 3357"/>
              <a:gd name="T133" fmla="*/ T132 w 527"/>
              <a:gd name="T134" fmla="+- 0 -660 -1181"/>
              <a:gd name="T135" fmla="*/ -660 h 534"/>
              <a:gd name="T136" fmla="+- 0 3620 3357"/>
              <a:gd name="T137" fmla="*/ T136 w 527"/>
              <a:gd name="T138" fmla="+- 0 -648 -1181"/>
              <a:gd name="T139" fmla="*/ -648 h 534"/>
              <a:gd name="T140" fmla="+- 0 3669 3357"/>
              <a:gd name="T141" fmla="*/ T140 w 527"/>
              <a:gd name="T142" fmla="+- 0 -668 -1181"/>
              <a:gd name="T143" fmla="*/ -668 h 534"/>
              <a:gd name="T144" fmla="+- 0 3690 3357"/>
              <a:gd name="T145" fmla="*/ T144 w 527"/>
              <a:gd name="T146" fmla="+- 0 -709 -1181"/>
              <a:gd name="T147" fmla="*/ -709 h 534"/>
              <a:gd name="T148" fmla="+- 0 3691 3357"/>
              <a:gd name="T149" fmla="*/ T148 w 527"/>
              <a:gd name="T150" fmla="+- 0 -783 -1181"/>
              <a:gd name="T151" fmla="*/ -783 h 534"/>
              <a:gd name="T152" fmla="+- 0 3760 3357"/>
              <a:gd name="T153" fmla="*/ T152 w 527"/>
              <a:gd name="T154" fmla="+- 0 -874 -1181"/>
              <a:gd name="T155" fmla="*/ -874 h 534"/>
              <a:gd name="T156" fmla="+- 0 3799 3357"/>
              <a:gd name="T157" fmla="*/ T156 w 527"/>
              <a:gd name="T158" fmla="+- 0 -1112 -1181"/>
              <a:gd name="T159" fmla="*/ -1112 h 534"/>
              <a:gd name="T160" fmla="+- 0 3734 3357"/>
              <a:gd name="T161" fmla="*/ T160 w 527"/>
              <a:gd name="T162" fmla="+- 0 -1054 -1181"/>
              <a:gd name="T163" fmla="*/ -1054 h 534"/>
              <a:gd name="T164" fmla="+- 0 3737 3357"/>
              <a:gd name="T165" fmla="*/ T164 w 527"/>
              <a:gd name="T166" fmla="+- 0 -1036 -1181"/>
              <a:gd name="T167" fmla="*/ -1036 h 534"/>
              <a:gd name="T168" fmla="+- 0 3752 3357"/>
              <a:gd name="T169" fmla="*/ T168 w 527"/>
              <a:gd name="T170" fmla="+- 0 -1031 -1181"/>
              <a:gd name="T171" fmla="*/ -1031 h 534"/>
              <a:gd name="T172" fmla="+- 0 3807 3357"/>
              <a:gd name="T173" fmla="*/ T172 w 527"/>
              <a:gd name="T174" fmla="+- 0 -1083 -1181"/>
              <a:gd name="T175" fmla="*/ -1083 h 534"/>
              <a:gd name="T176" fmla="+- 0 3876 3357"/>
              <a:gd name="T177" fmla="*/ T176 w 527"/>
              <a:gd name="T178" fmla="+- 0 -934 -1181"/>
              <a:gd name="T179" fmla="*/ -934 h 534"/>
              <a:gd name="T180" fmla="+- 0 3883 3357"/>
              <a:gd name="T181" fmla="*/ T180 w 527"/>
              <a:gd name="T182" fmla="+- 0 -928 -1181"/>
              <a:gd name="T183" fmla="*/ -928 h 534"/>
              <a:gd name="T184" fmla="+- 0 3792 3357"/>
              <a:gd name="T185" fmla="*/ T184 w 527"/>
              <a:gd name="T186" fmla="+- 0 -933 -1181"/>
              <a:gd name="T187" fmla="*/ -933 h 534"/>
              <a:gd name="T188" fmla="+- 0 3793 3357"/>
              <a:gd name="T189" fmla="*/ T188 w 527"/>
              <a:gd name="T190" fmla="+- 0 -903 -1181"/>
              <a:gd name="T191" fmla="*/ -903 h 53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</a:cxnLst>
            <a:rect l="0" t="0" r="r" b="b"/>
            <a:pathLst>
              <a:path w="527" h="534">
                <a:moveTo>
                  <a:pt x="91" y="247"/>
                </a:moveTo>
                <a:lnTo>
                  <a:pt x="90" y="247"/>
                </a:lnTo>
                <a:lnTo>
                  <a:pt x="82" y="247"/>
                </a:lnTo>
                <a:lnTo>
                  <a:pt x="91" y="247"/>
                </a:lnTo>
                <a:moveTo>
                  <a:pt x="98" y="262"/>
                </a:moveTo>
                <a:lnTo>
                  <a:pt x="97" y="253"/>
                </a:lnTo>
                <a:lnTo>
                  <a:pt x="91" y="247"/>
                </a:lnTo>
                <a:lnTo>
                  <a:pt x="82" y="247"/>
                </a:lnTo>
                <a:lnTo>
                  <a:pt x="15" y="247"/>
                </a:lnTo>
                <a:lnTo>
                  <a:pt x="6" y="248"/>
                </a:lnTo>
                <a:lnTo>
                  <a:pt x="0" y="255"/>
                </a:lnTo>
                <a:lnTo>
                  <a:pt x="0" y="262"/>
                </a:lnTo>
                <a:lnTo>
                  <a:pt x="1" y="271"/>
                </a:lnTo>
                <a:lnTo>
                  <a:pt x="7" y="278"/>
                </a:lnTo>
                <a:lnTo>
                  <a:pt x="91" y="278"/>
                </a:lnTo>
                <a:lnTo>
                  <a:pt x="98" y="271"/>
                </a:lnTo>
                <a:lnTo>
                  <a:pt x="98" y="262"/>
                </a:lnTo>
                <a:moveTo>
                  <a:pt x="151" y="138"/>
                </a:moveTo>
                <a:lnTo>
                  <a:pt x="151" y="130"/>
                </a:lnTo>
                <a:lnTo>
                  <a:pt x="149" y="126"/>
                </a:lnTo>
                <a:lnTo>
                  <a:pt x="147" y="123"/>
                </a:lnTo>
                <a:lnTo>
                  <a:pt x="99" y="77"/>
                </a:lnTo>
                <a:lnTo>
                  <a:pt x="99" y="76"/>
                </a:lnTo>
                <a:lnTo>
                  <a:pt x="98" y="75"/>
                </a:lnTo>
                <a:lnTo>
                  <a:pt x="90" y="69"/>
                </a:lnTo>
                <a:lnTo>
                  <a:pt x="80" y="70"/>
                </a:lnTo>
                <a:lnTo>
                  <a:pt x="70" y="84"/>
                </a:lnTo>
                <a:lnTo>
                  <a:pt x="71" y="94"/>
                </a:lnTo>
                <a:lnTo>
                  <a:pt x="78" y="99"/>
                </a:lnTo>
                <a:lnTo>
                  <a:pt x="125" y="145"/>
                </a:lnTo>
                <a:lnTo>
                  <a:pt x="128" y="148"/>
                </a:lnTo>
                <a:lnTo>
                  <a:pt x="132" y="150"/>
                </a:lnTo>
                <a:lnTo>
                  <a:pt x="136" y="150"/>
                </a:lnTo>
                <a:lnTo>
                  <a:pt x="140" y="150"/>
                </a:lnTo>
                <a:lnTo>
                  <a:pt x="144" y="148"/>
                </a:lnTo>
                <a:lnTo>
                  <a:pt x="147" y="145"/>
                </a:lnTo>
                <a:lnTo>
                  <a:pt x="150" y="141"/>
                </a:lnTo>
                <a:lnTo>
                  <a:pt x="151" y="138"/>
                </a:lnTo>
                <a:moveTo>
                  <a:pt x="279" y="7"/>
                </a:moveTo>
                <a:lnTo>
                  <a:pt x="272" y="0"/>
                </a:lnTo>
                <a:lnTo>
                  <a:pt x="255" y="0"/>
                </a:lnTo>
                <a:lnTo>
                  <a:pt x="248" y="7"/>
                </a:lnTo>
                <a:lnTo>
                  <a:pt x="248" y="90"/>
                </a:lnTo>
                <a:lnTo>
                  <a:pt x="255" y="97"/>
                </a:lnTo>
                <a:lnTo>
                  <a:pt x="272" y="97"/>
                </a:lnTo>
                <a:lnTo>
                  <a:pt x="279" y="90"/>
                </a:lnTo>
                <a:lnTo>
                  <a:pt x="279" y="7"/>
                </a:lnTo>
                <a:moveTo>
                  <a:pt x="409" y="269"/>
                </a:moveTo>
                <a:lnTo>
                  <a:pt x="406" y="239"/>
                </a:lnTo>
                <a:lnTo>
                  <a:pt x="396" y="211"/>
                </a:lnTo>
                <a:lnTo>
                  <a:pt x="382" y="186"/>
                </a:lnTo>
                <a:lnTo>
                  <a:pt x="378" y="181"/>
                </a:lnTo>
                <a:lnTo>
                  <a:pt x="378" y="269"/>
                </a:lnTo>
                <a:lnTo>
                  <a:pt x="373" y="301"/>
                </a:lnTo>
                <a:lnTo>
                  <a:pt x="360" y="331"/>
                </a:lnTo>
                <a:lnTo>
                  <a:pt x="339" y="355"/>
                </a:lnTo>
                <a:lnTo>
                  <a:pt x="311" y="373"/>
                </a:lnTo>
                <a:lnTo>
                  <a:pt x="306" y="376"/>
                </a:lnTo>
                <a:lnTo>
                  <a:pt x="303" y="381"/>
                </a:lnTo>
                <a:lnTo>
                  <a:pt x="303" y="398"/>
                </a:lnTo>
                <a:lnTo>
                  <a:pt x="303" y="429"/>
                </a:lnTo>
                <a:lnTo>
                  <a:pt x="303" y="441"/>
                </a:lnTo>
                <a:lnTo>
                  <a:pt x="300" y="441"/>
                </a:lnTo>
                <a:lnTo>
                  <a:pt x="300" y="472"/>
                </a:lnTo>
                <a:lnTo>
                  <a:pt x="298" y="479"/>
                </a:lnTo>
                <a:lnTo>
                  <a:pt x="295" y="486"/>
                </a:lnTo>
                <a:lnTo>
                  <a:pt x="290" y="491"/>
                </a:lnTo>
                <a:lnTo>
                  <a:pt x="283" y="498"/>
                </a:lnTo>
                <a:lnTo>
                  <a:pt x="274" y="503"/>
                </a:lnTo>
                <a:lnTo>
                  <a:pt x="263" y="503"/>
                </a:lnTo>
                <a:lnTo>
                  <a:pt x="251" y="500"/>
                </a:lnTo>
                <a:lnTo>
                  <a:pt x="240" y="493"/>
                </a:lnTo>
                <a:lnTo>
                  <a:pt x="231" y="484"/>
                </a:lnTo>
                <a:lnTo>
                  <a:pt x="226" y="472"/>
                </a:lnTo>
                <a:lnTo>
                  <a:pt x="300" y="472"/>
                </a:lnTo>
                <a:lnTo>
                  <a:pt x="300" y="441"/>
                </a:lnTo>
                <a:lnTo>
                  <a:pt x="224" y="441"/>
                </a:lnTo>
                <a:lnTo>
                  <a:pt x="224" y="429"/>
                </a:lnTo>
                <a:lnTo>
                  <a:pt x="303" y="429"/>
                </a:lnTo>
                <a:lnTo>
                  <a:pt x="303" y="398"/>
                </a:lnTo>
                <a:lnTo>
                  <a:pt x="224" y="398"/>
                </a:lnTo>
                <a:lnTo>
                  <a:pt x="224" y="386"/>
                </a:lnTo>
                <a:lnTo>
                  <a:pt x="224" y="381"/>
                </a:lnTo>
                <a:lnTo>
                  <a:pt x="221" y="375"/>
                </a:lnTo>
                <a:lnTo>
                  <a:pt x="216" y="372"/>
                </a:lnTo>
                <a:lnTo>
                  <a:pt x="188" y="355"/>
                </a:lnTo>
                <a:lnTo>
                  <a:pt x="167" y="331"/>
                </a:lnTo>
                <a:lnTo>
                  <a:pt x="153" y="301"/>
                </a:lnTo>
                <a:lnTo>
                  <a:pt x="149" y="269"/>
                </a:lnTo>
                <a:lnTo>
                  <a:pt x="151" y="247"/>
                </a:lnTo>
                <a:lnTo>
                  <a:pt x="157" y="227"/>
                </a:lnTo>
                <a:lnTo>
                  <a:pt x="167" y="208"/>
                </a:lnTo>
                <a:lnTo>
                  <a:pt x="180" y="191"/>
                </a:lnTo>
                <a:lnTo>
                  <a:pt x="196" y="177"/>
                </a:lnTo>
                <a:lnTo>
                  <a:pt x="215" y="166"/>
                </a:lnTo>
                <a:lnTo>
                  <a:pt x="235" y="159"/>
                </a:lnTo>
                <a:lnTo>
                  <a:pt x="256" y="155"/>
                </a:lnTo>
                <a:lnTo>
                  <a:pt x="263" y="155"/>
                </a:lnTo>
                <a:lnTo>
                  <a:pt x="286" y="158"/>
                </a:lnTo>
                <a:lnTo>
                  <a:pt x="307" y="164"/>
                </a:lnTo>
                <a:lnTo>
                  <a:pt x="326" y="174"/>
                </a:lnTo>
                <a:lnTo>
                  <a:pt x="344" y="189"/>
                </a:lnTo>
                <a:lnTo>
                  <a:pt x="358" y="206"/>
                </a:lnTo>
                <a:lnTo>
                  <a:pt x="369" y="225"/>
                </a:lnTo>
                <a:lnTo>
                  <a:pt x="376" y="246"/>
                </a:lnTo>
                <a:lnTo>
                  <a:pt x="378" y="269"/>
                </a:lnTo>
                <a:lnTo>
                  <a:pt x="378" y="181"/>
                </a:lnTo>
                <a:lnTo>
                  <a:pt x="363" y="163"/>
                </a:lnTo>
                <a:lnTo>
                  <a:pt x="352" y="155"/>
                </a:lnTo>
                <a:lnTo>
                  <a:pt x="339" y="145"/>
                </a:lnTo>
                <a:lnTo>
                  <a:pt x="313" y="133"/>
                </a:lnTo>
                <a:lnTo>
                  <a:pt x="284" y="126"/>
                </a:lnTo>
                <a:lnTo>
                  <a:pt x="255" y="124"/>
                </a:lnTo>
                <a:lnTo>
                  <a:pt x="228" y="129"/>
                </a:lnTo>
                <a:lnTo>
                  <a:pt x="202" y="138"/>
                </a:lnTo>
                <a:lnTo>
                  <a:pt x="179" y="151"/>
                </a:lnTo>
                <a:lnTo>
                  <a:pt x="158" y="169"/>
                </a:lnTo>
                <a:lnTo>
                  <a:pt x="141" y="191"/>
                </a:lnTo>
                <a:lnTo>
                  <a:pt x="128" y="215"/>
                </a:lnTo>
                <a:lnTo>
                  <a:pt x="121" y="241"/>
                </a:lnTo>
                <a:lnTo>
                  <a:pt x="118" y="268"/>
                </a:lnTo>
                <a:lnTo>
                  <a:pt x="119" y="288"/>
                </a:lnTo>
                <a:lnTo>
                  <a:pt x="123" y="307"/>
                </a:lnTo>
                <a:lnTo>
                  <a:pt x="130" y="326"/>
                </a:lnTo>
                <a:lnTo>
                  <a:pt x="139" y="344"/>
                </a:lnTo>
                <a:lnTo>
                  <a:pt x="150" y="359"/>
                </a:lnTo>
                <a:lnTo>
                  <a:pt x="163" y="373"/>
                </a:lnTo>
                <a:lnTo>
                  <a:pt x="177" y="386"/>
                </a:lnTo>
                <a:lnTo>
                  <a:pt x="193" y="396"/>
                </a:lnTo>
                <a:lnTo>
                  <a:pt x="193" y="464"/>
                </a:lnTo>
                <a:lnTo>
                  <a:pt x="194" y="478"/>
                </a:lnTo>
                <a:lnTo>
                  <a:pt x="198" y="491"/>
                </a:lnTo>
                <a:lnTo>
                  <a:pt x="205" y="502"/>
                </a:lnTo>
                <a:lnTo>
                  <a:pt x="214" y="513"/>
                </a:lnTo>
                <a:lnTo>
                  <a:pt x="224" y="521"/>
                </a:lnTo>
                <a:lnTo>
                  <a:pt x="236" y="528"/>
                </a:lnTo>
                <a:lnTo>
                  <a:pt x="249" y="532"/>
                </a:lnTo>
                <a:lnTo>
                  <a:pt x="262" y="533"/>
                </a:lnTo>
                <a:lnTo>
                  <a:pt x="263" y="533"/>
                </a:lnTo>
                <a:lnTo>
                  <a:pt x="276" y="532"/>
                </a:lnTo>
                <a:lnTo>
                  <a:pt x="289" y="528"/>
                </a:lnTo>
                <a:lnTo>
                  <a:pt x="301" y="521"/>
                </a:lnTo>
                <a:lnTo>
                  <a:pt x="312" y="513"/>
                </a:lnTo>
                <a:lnTo>
                  <a:pt x="321" y="503"/>
                </a:lnTo>
                <a:lnTo>
                  <a:pt x="328" y="491"/>
                </a:lnTo>
                <a:lnTo>
                  <a:pt x="332" y="478"/>
                </a:lnTo>
                <a:lnTo>
                  <a:pt x="333" y="472"/>
                </a:lnTo>
                <a:lnTo>
                  <a:pt x="334" y="464"/>
                </a:lnTo>
                <a:lnTo>
                  <a:pt x="334" y="441"/>
                </a:lnTo>
                <a:lnTo>
                  <a:pt x="334" y="429"/>
                </a:lnTo>
                <a:lnTo>
                  <a:pt x="334" y="398"/>
                </a:lnTo>
                <a:lnTo>
                  <a:pt x="334" y="396"/>
                </a:lnTo>
                <a:lnTo>
                  <a:pt x="365" y="373"/>
                </a:lnTo>
                <a:lnTo>
                  <a:pt x="388" y="342"/>
                </a:lnTo>
                <a:lnTo>
                  <a:pt x="403" y="307"/>
                </a:lnTo>
                <a:lnTo>
                  <a:pt x="409" y="269"/>
                </a:lnTo>
                <a:moveTo>
                  <a:pt x="457" y="89"/>
                </a:moveTo>
                <a:lnTo>
                  <a:pt x="456" y="79"/>
                </a:lnTo>
                <a:lnTo>
                  <a:pt x="442" y="69"/>
                </a:lnTo>
                <a:lnTo>
                  <a:pt x="433" y="70"/>
                </a:lnTo>
                <a:lnTo>
                  <a:pt x="427" y="77"/>
                </a:lnTo>
                <a:lnTo>
                  <a:pt x="379" y="124"/>
                </a:lnTo>
                <a:lnTo>
                  <a:pt x="377" y="127"/>
                </a:lnTo>
                <a:lnTo>
                  <a:pt x="375" y="131"/>
                </a:lnTo>
                <a:lnTo>
                  <a:pt x="376" y="139"/>
                </a:lnTo>
                <a:lnTo>
                  <a:pt x="377" y="143"/>
                </a:lnTo>
                <a:lnTo>
                  <a:pt x="380" y="145"/>
                </a:lnTo>
                <a:lnTo>
                  <a:pt x="383" y="148"/>
                </a:lnTo>
                <a:lnTo>
                  <a:pt x="387" y="150"/>
                </a:lnTo>
                <a:lnTo>
                  <a:pt x="391" y="150"/>
                </a:lnTo>
                <a:lnTo>
                  <a:pt x="395" y="150"/>
                </a:lnTo>
                <a:lnTo>
                  <a:pt x="399" y="148"/>
                </a:lnTo>
                <a:lnTo>
                  <a:pt x="402" y="145"/>
                </a:lnTo>
                <a:lnTo>
                  <a:pt x="449" y="99"/>
                </a:lnTo>
                <a:lnTo>
                  <a:pt x="450" y="98"/>
                </a:lnTo>
                <a:lnTo>
                  <a:pt x="451" y="97"/>
                </a:lnTo>
                <a:lnTo>
                  <a:pt x="457" y="89"/>
                </a:lnTo>
                <a:moveTo>
                  <a:pt x="519" y="247"/>
                </a:moveTo>
                <a:lnTo>
                  <a:pt x="519" y="247"/>
                </a:lnTo>
                <a:lnTo>
                  <a:pt x="511" y="247"/>
                </a:lnTo>
                <a:lnTo>
                  <a:pt x="519" y="247"/>
                </a:lnTo>
                <a:moveTo>
                  <a:pt x="526" y="261"/>
                </a:moveTo>
                <a:lnTo>
                  <a:pt x="526" y="253"/>
                </a:lnTo>
                <a:lnTo>
                  <a:pt x="519" y="247"/>
                </a:lnTo>
                <a:lnTo>
                  <a:pt x="511" y="247"/>
                </a:lnTo>
                <a:lnTo>
                  <a:pt x="443" y="247"/>
                </a:lnTo>
                <a:lnTo>
                  <a:pt x="435" y="248"/>
                </a:lnTo>
                <a:lnTo>
                  <a:pt x="429" y="255"/>
                </a:lnTo>
                <a:lnTo>
                  <a:pt x="429" y="261"/>
                </a:lnTo>
                <a:lnTo>
                  <a:pt x="429" y="271"/>
                </a:lnTo>
                <a:lnTo>
                  <a:pt x="436" y="278"/>
                </a:lnTo>
                <a:lnTo>
                  <a:pt x="519" y="278"/>
                </a:lnTo>
                <a:lnTo>
                  <a:pt x="526" y="271"/>
                </a:lnTo>
                <a:lnTo>
                  <a:pt x="526" y="261"/>
                </a:lnTo>
              </a:path>
            </a:pathLst>
          </a:custGeom>
          <a:solidFill>
            <a:srgbClr val="0040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rgbClr val="004071"/>
              </a:solidFill>
            </a:endParaRPr>
          </a:p>
        </p:txBody>
      </p:sp>
      <p:pic>
        <p:nvPicPr>
          <p:cNvPr id="2" name="Picture 1" descr="Handout icon.">
            <a:extLst>
              <a:ext uri="{FF2B5EF4-FFF2-40B4-BE49-F238E27FC236}">
                <a16:creationId xmlns:a16="http://schemas.microsoft.com/office/drawing/2014/main" id="{226E26BB-4C52-F230-F4D6-12D6201FAA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50" y="6270657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FA6333-3666-9E53-78EE-B82E2FE9ACE1}"/>
              </a:ext>
            </a:extLst>
          </p:cNvPr>
          <p:cNvSpPr txBox="1"/>
          <p:nvPr/>
        </p:nvSpPr>
        <p:spPr>
          <a:xfrm>
            <a:off x="1227702" y="6387967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Vesting in the Thrift Savings Plan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844538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C4CB494-F78E-8490-BAA2-7FD9FD2FB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What Does Vesting Mean?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5F498A4-9E96-8088-D55C-43EDBFB2CBFD}"/>
              </a:ext>
            </a:extLst>
          </p:cNvPr>
          <p:cNvSpPr txBox="1">
            <a:spLocks/>
          </p:cNvSpPr>
          <p:nvPr/>
        </p:nvSpPr>
        <p:spPr>
          <a:xfrm>
            <a:off x="1094641" y="1577641"/>
            <a:ext cx="8176681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Vesting = Ownership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pc="-100" dirty="0">
                <a:solidFill>
                  <a:srgbClr val="1B3867"/>
                </a:solidFill>
                <a:latin typeface="Arial"/>
                <a:cs typeface="Arial"/>
              </a:rPr>
              <a:t>Timeframe of when you keep employer contributions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Thrift Savings Plan (TSP)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Civilian employer’s 401(k)</a:t>
            </a:r>
            <a:endParaRPr lang="en-US" i="1" dirty="0">
              <a:solidFill>
                <a:srgbClr val="1B3867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Makes it portable</a:t>
            </a:r>
          </a:p>
        </p:txBody>
      </p:sp>
      <p:grpSp>
        <p:nvGrpSpPr>
          <p:cNvPr id="19" name="Group 18" descr="Coast Guard Contributions graphic.">
            <a:extLst>
              <a:ext uri="{FF2B5EF4-FFF2-40B4-BE49-F238E27FC236}">
                <a16:creationId xmlns:a16="http://schemas.microsoft.com/office/drawing/2014/main" id="{6793FC00-E756-4B83-7CDD-48FCB7ABA02D}"/>
              </a:ext>
            </a:extLst>
          </p:cNvPr>
          <p:cNvGrpSpPr/>
          <p:nvPr/>
        </p:nvGrpSpPr>
        <p:grpSpPr>
          <a:xfrm>
            <a:off x="611401" y="3602078"/>
            <a:ext cx="8327862" cy="2576436"/>
            <a:chOff x="611401" y="3602078"/>
            <a:chExt cx="8327862" cy="2576436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B78529AA-5A39-316E-3FDC-26B09958861C}"/>
                </a:ext>
              </a:extLst>
            </p:cNvPr>
            <p:cNvSpPr txBox="1">
              <a:spLocks/>
            </p:cNvSpPr>
            <p:nvPr/>
          </p:nvSpPr>
          <p:spPr>
            <a:xfrm>
              <a:off x="4148588" y="5331556"/>
              <a:ext cx="2541580" cy="846958"/>
            </a:xfrm>
            <a:prstGeom prst="rect">
              <a:avLst/>
            </a:prstGeom>
            <a:noFill/>
            <a:ln>
              <a:noFill/>
              <a:prstDash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1600" b="0" spc="-4" dirty="0">
                  <a:solidFill>
                    <a:srgbClr val="1B3867"/>
                  </a:solidFill>
                </a:rPr>
                <a:t>CG contributions and earnings are yours to keep for those in the BRS after two years of service.</a:t>
              </a:r>
              <a:endParaRPr lang="en-US" sz="1600" b="0" dirty="0">
                <a:solidFill>
                  <a:srgbClr val="1B3867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791DCF-C22F-9984-ADBB-F3D29B8FE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2237"/>
            <a:stretch/>
          </p:blipFill>
          <p:spPr>
            <a:xfrm>
              <a:off x="976128" y="3602078"/>
              <a:ext cx="5849599" cy="886129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FC30620A-64C6-D8FC-66D0-3E9D930409C8}"/>
                </a:ext>
              </a:extLst>
            </p:cNvPr>
            <p:cNvSpPr txBox="1">
              <a:spLocks/>
            </p:cNvSpPr>
            <p:nvPr/>
          </p:nvSpPr>
          <p:spPr>
            <a:xfrm>
              <a:off x="976128" y="4131458"/>
              <a:ext cx="3854790" cy="356750"/>
            </a:xfrm>
            <a:prstGeom prst="rect">
              <a:avLst/>
            </a:prstGeom>
            <a:noFill/>
            <a:ln>
              <a:noFill/>
              <a:prstDash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2000" spc="-4" dirty="0">
                  <a:solidFill>
                    <a:schemeClr val="bg1"/>
                  </a:solidFill>
                </a:rPr>
                <a:t>Coast Guard Contributions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212B8A6-4E52-2CF2-246F-FEED07098E96}"/>
                </a:ext>
              </a:extLst>
            </p:cNvPr>
            <p:cNvSpPr txBox="1">
              <a:spLocks/>
            </p:cNvSpPr>
            <p:nvPr/>
          </p:nvSpPr>
          <p:spPr>
            <a:xfrm>
              <a:off x="2358164" y="4937247"/>
              <a:ext cx="1019980" cy="394309"/>
            </a:xfrm>
            <a:prstGeom prst="rect">
              <a:avLst/>
            </a:prstGeom>
            <a:noFill/>
            <a:ln>
              <a:noFill/>
              <a:prstDash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US" sz="2000" spc="-4" dirty="0">
                  <a:solidFill>
                    <a:srgbClr val="1B3867"/>
                  </a:solidFill>
                </a:rPr>
                <a:t>1 year</a:t>
              </a:r>
              <a:endParaRPr lang="en-US" sz="2000" dirty="0">
                <a:solidFill>
                  <a:srgbClr val="1B3867"/>
                </a:solidFill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DB18A530-CB6A-1980-D216-F305FAE18C67}"/>
                </a:ext>
              </a:extLst>
            </p:cNvPr>
            <p:cNvSpPr txBox="1">
              <a:spLocks/>
            </p:cNvSpPr>
            <p:nvPr/>
          </p:nvSpPr>
          <p:spPr>
            <a:xfrm>
              <a:off x="4148586" y="4937247"/>
              <a:ext cx="1090839" cy="394309"/>
            </a:xfrm>
            <a:prstGeom prst="rect">
              <a:avLst/>
            </a:prstGeom>
            <a:noFill/>
            <a:ln>
              <a:noFill/>
              <a:prstDash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US" sz="2000" spc="-4" dirty="0">
                  <a:solidFill>
                    <a:srgbClr val="1B3867"/>
                  </a:solidFill>
                </a:rPr>
                <a:t>2 years</a:t>
              </a:r>
              <a:endParaRPr lang="en-US" sz="2000" dirty="0">
                <a:solidFill>
                  <a:srgbClr val="1B3867"/>
                </a:solidFill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D5DA6683-82C4-7936-DE6C-ED84155CEC4B}"/>
                </a:ext>
              </a:extLst>
            </p:cNvPr>
            <p:cNvSpPr txBox="1">
              <a:spLocks/>
            </p:cNvSpPr>
            <p:nvPr/>
          </p:nvSpPr>
          <p:spPr>
            <a:xfrm>
              <a:off x="611401" y="4937247"/>
              <a:ext cx="765985" cy="394309"/>
            </a:xfrm>
            <a:prstGeom prst="rect">
              <a:avLst/>
            </a:prstGeom>
            <a:noFill/>
            <a:ln>
              <a:noFill/>
              <a:prstDash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US" sz="2000" spc="-4" dirty="0">
                  <a:solidFill>
                    <a:srgbClr val="1B3867"/>
                  </a:solidFill>
                </a:rPr>
                <a:t>Start</a:t>
              </a:r>
              <a:endParaRPr lang="en-US" sz="2000" dirty="0">
                <a:solidFill>
                  <a:srgbClr val="1B3867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8A2A8A-7507-6542-8A96-E638F89DC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8408"/>
            <a:stretch/>
          </p:blipFill>
          <p:spPr>
            <a:xfrm>
              <a:off x="976129" y="4575038"/>
              <a:ext cx="7479894" cy="413128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BC38B203-61C4-9032-BF3E-5A69C78C41AD}"/>
                </a:ext>
              </a:extLst>
            </p:cNvPr>
            <p:cNvSpPr txBox="1">
              <a:spLocks/>
            </p:cNvSpPr>
            <p:nvPr/>
          </p:nvSpPr>
          <p:spPr>
            <a:xfrm>
              <a:off x="6054725" y="4939323"/>
              <a:ext cx="1100950" cy="394309"/>
            </a:xfrm>
            <a:prstGeom prst="rect">
              <a:avLst/>
            </a:prstGeom>
            <a:noFill/>
            <a:ln>
              <a:noFill/>
              <a:prstDash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US" sz="2000" spc="-4" dirty="0">
                  <a:solidFill>
                    <a:srgbClr val="1B3867"/>
                  </a:solidFill>
                </a:rPr>
                <a:t>3 years</a:t>
              </a:r>
              <a:endParaRPr lang="en-US" sz="2000" dirty="0">
                <a:solidFill>
                  <a:srgbClr val="1B3867"/>
                </a:solidFill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3066EF0B-11AB-B172-4B44-E5ED61FFF876}"/>
                </a:ext>
              </a:extLst>
            </p:cNvPr>
            <p:cNvSpPr txBox="1">
              <a:spLocks/>
            </p:cNvSpPr>
            <p:nvPr/>
          </p:nvSpPr>
          <p:spPr>
            <a:xfrm>
              <a:off x="7838313" y="4937246"/>
              <a:ext cx="1100950" cy="394309"/>
            </a:xfrm>
            <a:prstGeom prst="rect">
              <a:avLst/>
            </a:prstGeom>
            <a:noFill/>
            <a:ln>
              <a:noFill/>
              <a:prstDash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US" sz="2000" spc="-4" dirty="0">
                  <a:solidFill>
                    <a:srgbClr val="1B3867"/>
                  </a:solidFill>
                </a:rPr>
                <a:t>4 years</a:t>
              </a:r>
              <a:endParaRPr lang="en-US" sz="2000" dirty="0">
                <a:solidFill>
                  <a:srgbClr val="1B3867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AA7E2ED-A95C-E1BF-4630-4483464C5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170" r="29628" b="32237"/>
            <a:stretch/>
          </p:blipFill>
          <p:spPr>
            <a:xfrm flipH="1">
              <a:off x="4317329" y="4075080"/>
              <a:ext cx="4116469" cy="413128"/>
            </a:xfrm>
            <a:prstGeom prst="rect">
              <a:avLst/>
            </a:prstGeom>
          </p:spPr>
        </p:pic>
      </p:grpSp>
      <p:pic>
        <p:nvPicPr>
          <p:cNvPr id="3" name="Picture 2" descr="Paper with hand icon indicating additional resource.">
            <a:extLst>
              <a:ext uri="{FF2B5EF4-FFF2-40B4-BE49-F238E27FC236}">
                <a16:creationId xmlns:a16="http://schemas.microsoft.com/office/drawing/2014/main" id="{A0717091-0D1C-435E-FA40-BBAEB68760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D89B9E-6E50-939F-ECA1-8ACBDE876E82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Vesting in the Thrift Savings Plan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Checklist Available </a:t>
            </a:r>
          </a:p>
        </p:txBody>
      </p:sp>
    </p:spTree>
    <p:extLst>
      <p:ext uri="{BB962C8B-B14F-4D97-AF65-F5344CB8AC3E}">
        <p14:creationId xmlns:p14="http://schemas.microsoft.com/office/powerpoint/2010/main" val="1040493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900E4AE-202C-6614-DBC5-DBF63E9FA1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When Am I Vested?</a:t>
            </a:r>
          </a:p>
        </p:txBody>
      </p:sp>
      <p:pic>
        <p:nvPicPr>
          <p:cNvPr id="9" name="Picture 8" descr="Handout icon.">
            <a:extLst>
              <a:ext uri="{FF2B5EF4-FFF2-40B4-BE49-F238E27FC236}">
                <a16:creationId xmlns:a16="http://schemas.microsoft.com/office/drawing/2014/main" id="{A673C1D8-9E9B-9FF1-F98B-5659C90BD9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CC890C-E42B-DA27-977A-4093924060D3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Vesting in the Thrift Savings Plan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Checklist Available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E6F6005-C34A-1EE8-6307-F32FAD6A3300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746831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Serving before Dec. 31, 2017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Opted into BRS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1% and matching immediately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Matching vested immediately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Serving after Jan. 1, 2018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Automatically enrolled in BRS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1% after 60 days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Matching starts at two years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Vested after serving two years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Your contributions are always yours to keep</a:t>
            </a:r>
          </a:p>
        </p:txBody>
      </p:sp>
    </p:spTree>
    <p:extLst>
      <p:ext uri="{BB962C8B-B14F-4D97-AF65-F5344CB8AC3E}">
        <p14:creationId xmlns:p14="http://schemas.microsoft.com/office/powerpoint/2010/main" val="1945429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37EA236-7877-0536-7170-E5B3C9F79A8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Preparing for Retirement</a:t>
            </a:r>
          </a:p>
        </p:txBody>
      </p:sp>
      <p:pic>
        <p:nvPicPr>
          <p:cNvPr id="9" name="Picture 8" descr="Handout icon.">
            <a:extLst>
              <a:ext uri="{FF2B5EF4-FFF2-40B4-BE49-F238E27FC236}">
                <a16:creationId xmlns:a16="http://schemas.microsoft.com/office/drawing/2014/main" id="{86F28C7E-6EEB-724B-6B8A-B0EDCAF8CF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F3E26D-4CE5-1A0C-ECDA-0EFEC9679827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Investing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79CDC04-5F4D-DC53-06D6-B532AF5AB37E}"/>
              </a:ext>
            </a:extLst>
          </p:cNvPr>
          <p:cNvSpPr txBox="1">
            <a:spLocks/>
          </p:cNvSpPr>
          <p:nvPr/>
        </p:nvSpPr>
        <p:spPr>
          <a:xfrm>
            <a:off x="2171701" y="1666260"/>
            <a:ext cx="6746831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Retirement can be expensive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Pension may not be an option or not enough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Social Security may not be enough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Health and longevity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Inflation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Investing can be easy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Time builds wealth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TSP matching contributions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Potentially greater returns than saving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Benefits of compound interest</a:t>
            </a:r>
          </a:p>
        </p:txBody>
      </p:sp>
    </p:spTree>
    <p:extLst>
      <p:ext uri="{BB962C8B-B14F-4D97-AF65-F5344CB8AC3E}">
        <p14:creationId xmlns:p14="http://schemas.microsoft.com/office/powerpoint/2010/main" val="2667083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The Power of Compound Interest</a:t>
            </a:r>
          </a:p>
        </p:txBody>
      </p:sp>
      <p:pic>
        <p:nvPicPr>
          <p:cNvPr id="10" name="Picture 9" descr="Paper with hand icon indicating additional resource.">
            <a:extLst>
              <a:ext uri="{FF2B5EF4-FFF2-40B4-BE49-F238E27FC236}">
                <a16:creationId xmlns:a16="http://schemas.microsoft.com/office/drawing/2014/main" id="{6E6BA50C-54B0-2B9D-D368-85632C3C58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D28286-89B2-7E1B-A281-A98D24D4129C}"/>
              </a:ext>
            </a:extLst>
          </p:cNvPr>
          <p:cNvSpPr txBox="1"/>
          <p:nvPr/>
        </p:nvSpPr>
        <p:spPr>
          <a:xfrm>
            <a:off x="808602" y="6414560"/>
            <a:ext cx="6811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Investing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  <p:grpSp>
        <p:nvGrpSpPr>
          <p:cNvPr id="14" name="Group 13" descr="Benefits of starting early table.">
            <a:extLst>
              <a:ext uri="{FF2B5EF4-FFF2-40B4-BE49-F238E27FC236}">
                <a16:creationId xmlns:a16="http://schemas.microsoft.com/office/drawing/2014/main" id="{F73A011E-537A-D235-F7F2-5D693A00DD5F}"/>
              </a:ext>
            </a:extLst>
          </p:cNvPr>
          <p:cNvGrpSpPr/>
          <p:nvPr/>
        </p:nvGrpSpPr>
        <p:grpSpPr>
          <a:xfrm>
            <a:off x="274380" y="1751286"/>
            <a:ext cx="8589626" cy="3398712"/>
            <a:chOff x="274380" y="2157685"/>
            <a:chExt cx="8589626" cy="339871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3965E2-5740-A6A7-BE22-7CD51D91332C}"/>
                </a:ext>
              </a:extLst>
            </p:cNvPr>
            <p:cNvSpPr txBox="1"/>
            <p:nvPr/>
          </p:nvSpPr>
          <p:spPr>
            <a:xfrm>
              <a:off x="274380" y="2157685"/>
              <a:ext cx="8554708" cy="400110"/>
            </a:xfrm>
            <a:prstGeom prst="rect">
              <a:avLst/>
            </a:prstGeom>
            <a:solidFill>
              <a:srgbClr val="EDB21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B386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Benefits of starting early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A42BC3-FAA2-7FD4-5C90-F3646C369483}"/>
                </a:ext>
              </a:extLst>
            </p:cNvPr>
            <p:cNvSpPr/>
            <p:nvPr/>
          </p:nvSpPr>
          <p:spPr>
            <a:xfrm>
              <a:off x="274380" y="4490405"/>
              <a:ext cx="8589625" cy="507953"/>
            </a:xfrm>
            <a:prstGeom prst="rect">
              <a:avLst/>
            </a:prstGeom>
            <a:solidFill>
              <a:srgbClr val="F4F5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199BD2-9C05-B958-BA4D-43A86300BE0B}"/>
                </a:ext>
              </a:extLst>
            </p:cNvPr>
            <p:cNvSpPr/>
            <p:nvPr/>
          </p:nvSpPr>
          <p:spPr>
            <a:xfrm>
              <a:off x="274380" y="3939634"/>
              <a:ext cx="8589625" cy="507953"/>
            </a:xfrm>
            <a:prstGeom prst="rect">
              <a:avLst/>
            </a:prstGeom>
            <a:solidFill>
              <a:srgbClr val="E5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F587A75-98D4-5557-4B7F-D7744E32C354}"/>
                </a:ext>
              </a:extLst>
            </p:cNvPr>
            <p:cNvSpPr/>
            <p:nvPr/>
          </p:nvSpPr>
          <p:spPr>
            <a:xfrm>
              <a:off x="274380" y="5048444"/>
              <a:ext cx="8589625" cy="507953"/>
            </a:xfrm>
            <a:prstGeom prst="rect">
              <a:avLst/>
            </a:prstGeom>
            <a:solidFill>
              <a:srgbClr val="E5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5F0A31-AAE8-1BA8-521A-FDFC026E6069}"/>
                </a:ext>
              </a:extLst>
            </p:cNvPr>
            <p:cNvSpPr/>
            <p:nvPr/>
          </p:nvSpPr>
          <p:spPr>
            <a:xfrm>
              <a:off x="274381" y="3696723"/>
              <a:ext cx="8589625" cy="147435"/>
            </a:xfrm>
            <a:prstGeom prst="rect">
              <a:avLst/>
            </a:prstGeom>
            <a:solidFill>
              <a:srgbClr val="B7C2D6"/>
            </a:solidFill>
            <a:ln>
              <a:solidFill>
                <a:srgbClr val="B7C2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80A05E-134C-5053-2A8B-2958BDBEEA1F}"/>
                </a:ext>
              </a:extLst>
            </p:cNvPr>
            <p:cNvSpPr/>
            <p:nvPr/>
          </p:nvSpPr>
          <p:spPr>
            <a:xfrm>
              <a:off x="274381" y="2693940"/>
              <a:ext cx="8589625" cy="932451"/>
            </a:xfrm>
            <a:prstGeom prst="rect">
              <a:avLst/>
            </a:prstGeom>
            <a:solidFill>
              <a:srgbClr val="004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F39587FF-3E12-F43C-AEF6-3A2B4120C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684234"/>
              </p:ext>
            </p:extLst>
          </p:nvPr>
        </p:nvGraphicFramePr>
        <p:xfrm>
          <a:off x="429084" y="2151396"/>
          <a:ext cx="8400003" cy="3429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6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4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6253">
                  <a:extLst>
                    <a:ext uri="{9D8B030D-6E8A-4147-A177-3AD203B41FA5}">
                      <a16:colId xmlns:a16="http://schemas.microsoft.com/office/drawing/2014/main" val="3979071675"/>
                    </a:ext>
                  </a:extLst>
                </a:gridCol>
              </a:tblGrid>
              <a:tr h="1091519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Basic 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Starting 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</a:p>
                    <a:p>
                      <a:pPr algn="ctr"/>
                      <a:endParaRPr 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Monthly 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Investment</a:t>
                      </a:r>
                      <a:endParaRPr 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Invested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Earned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30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Pressy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800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Mandi</a:t>
                      </a: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Steve</a:t>
                      </a:r>
                      <a:endParaRPr lang="en-US" sz="1800" b="1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1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800" b="1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$200</a:t>
                      </a: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$200</a:t>
                      </a: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$200</a:t>
                      </a:r>
                      <a:endParaRPr lang="en-US" sz="1800" b="1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$108,000</a:t>
                      </a: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$96,000</a:t>
                      </a: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$72,000</a:t>
                      </a:r>
                      <a:endParaRPr lang="en-US" sz="1800" b="1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$1,054,908</a:t>
                      </a:r>
                    </a:p>
                    <a:p>
                      <a:pPr algn="ctr"/>
                      <a:endParaRPr lang="en-US" sz="1800" b="1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$698,202</a:t>
                      </a:r>
                    </a:p>
                    <a:p>
                      <a:pPr algn="ctr"/>
                      <a:endParaRPr lang="en-US" sz="1800" b="1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7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1B3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$298,072</a:t>
                      </a:r>
                    </a:p>
                    <a:p>
                      <a:pPr algn="ctr"/>
                      <a:endParaRPr lang="en-US" sz="1800" b="1" dirty="0">
                        <a:solidFill>
                          <a:srgbClr val="1B38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3C77C8CE-0215-3181-7BF1-5E0692DB7A4C}"/>
              </a:ext>
            </a:extLst>
          </p:cNvPr>
          <p:cNvSpPr txBox="1"/>
          <p:nvPr/>
        </p:nvSpPr>
        <p:spPr>
          <a:xfrm>
            <a:off x="2189285" y="5347209"/>
            <a:ext cx="502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*Assuming an 8% rate of return to age 65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21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The Four Components of BRS</a:t>
            </a:r>
          </a:p>
        </p:txBody>
      </p:sp>
      <p:pic>
        <p:nvPicPr>
          <p:cNvPr id="10" name="Picture 9" descr="Paper with hand icon indicating additional resource.">
            <a:extLst>
              <a:ext uri="{FF2B5EF4-FFF2-40B4-BE49-F238E27FC236}">
                <a16:creationId xmlns:a16="http://schemas.microsoft.com/office/drawing/2014/main" id="{6E6BA50C-54B0-2B9D-D368-85632C3C58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D28286-89B2-7E1B-A281-A98D24D4129C}"/>
              </a:ext>
            </a:extLst>
          </p:cNvPr>
          <p:cNvSpPr txBox="1"/>
          <p:nvPr/>
        </p:nvSpPr>
        <p:spPr>
          <a:xfrm>
            <a:off x="808602" y="6414560"/>
            <a:ext cx="6811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Retirement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74A9731-FCE0-3C0A-3B3C-B3B44E642FD0}"/>
              </a:ext>
            </a:extLst>
          </p:cNvPr>
          <p:cNvSpPr txBox="1">
            <a:spLocks/>
          </p:cNvSpPr>
          <p:nvPr/>
        </p:nvSpPr>
        <p:spPr>
          <a:xfrm>
            <a:off x="1094641" y="1577641"/>
            <a:ext cx="786309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Defined contribution </a:t>
            </a: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– TSP contribution and match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Continuation Pay </a:t>
            </a: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– Midcareer incentive (bonus)</a:t>
            </a: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Defined benefit </a:t>
            </a: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– Pension</a:t>
            </a: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Lump-sum option </a:t>
            </a: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– Advance military pension</a:t>
            </a: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</p:txBody>
      </p:sp>
      <p:grpSp>
        <p:nvGrpSpPr>
          <p:cNvPr id="32" name="Group 31" descr="The Four Components of BRS graphic.">
            <a:extLst>
              <a:ext uri="{FF2B5EF4-FFF2-40B4-BE49-F238E27FC236}">
                <a16:creationId xmlns:a16="http://schemas.microsoft.com/office/drawing/2014/main" id="{DFD5A29A-4168-8A70-1682-9E70F85AB74A}"/>
              </a:ext>
            </a:extLst>
          </p:cNvPr>
          <p:cNvGrpSpPr/>
          <p:nvPr/>
        </p:nvGrpSpPr>
        <p:grpSpPr>
          <a:xfrm>
            <a:off x="346298" y="4221800"/>
            <a:ext cx="8656490" cy="1214818"/>
            <a:chOff x="346298" y="4723831"/>
            <a:chExt cx="8656490" cy="121481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DDE2FAC-C29A-FEA9-57B0-201CA99B5466}"/>
                </a:ext>
              </a:extLst>
            </p:cNvPr>
            <p:cNvSpPr/>
            <p:nvPr/>
          </p:nvSpPr>
          <p:spPr>
            <a:xfrm>
              <a:off x="5954316" y="5666849"/>
              <a:ext cx="1298868" cy="248716"/>
            </a:xfrm>
            <a:prstGeom prst="rect">
              <a:avLst/>
            </a:prstGeom>
            <a:solidFill>
              <a:srgbClr val="EFB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D1AF9CA-D811-DAAD-2EF2-E9BB1FFA1841}"/>
                </a:ext>
              </a:extLst>
            </p:cNvPr>
            <p:cNvSpPr/>
            <p:nvPr/>
          </p:nvSpPr>
          <p:spPr>
            <a:xfrm>
              <a:off x="346300" y="5683809"/>
              <a:ext cx="1330409" cy="231758"/>
            </a:xfrm>
            <a:prstGeom prst="rect">
              <a:avLst/>
            </a:prstGeom>
            <a:solidFill>
              <a:srgbClr val="EFB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4E29823-88A8-1303-3958-B7B94EB38B36}"/>
                </a:ext>
              </a:extLst>
            </p:cNvPr>
            <p:cNvSpPr/>
            <p:nvPr/>
          </p:nvSpPr>
          <p:spPr>
            <a:xfrm>
              <a:off x="1770114" y="5683808"/>
              <a:ext cx="1248301" cy="231758"/>
            </a:xfrm>
            <a:prstGeom prst="rect">
              <a:avLst/>
            </a:prstGeom>
            <a:solidFill>
              <a:srgbClr val="EFB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22F0F76-582D-AD0B-61AF-9D6884D9C9AD}"/>
                </a:ext>
              </a:extLst>
            </p:cNvPr>
            <p:cNvSpPr/>
            <p:nvPr/>
          </p:nvSpPr>
          <p:spPr>
            <a:xfrm>
              <a:off x="3129243" y="5677240"/>
              <a:ext cx="1298868" cy="238326"/>
            </a:xfrm>
            <a:prstGeom prst="rect">
              <a:avLst/>
            </a:prstGeom>
            <a:solidFill>
              <a:srgbClr val="EFB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32BF147-3CE2-9EA1-6F9E-F0869ED2BBC7}"/>
                </a:ext>
              </a:extLst>
            </p:cNvPr>
            <p:cNvSpPr/>
            <p:nvPr/>
          </p:nvSpPr>
          <p:spPr>
            <a:xfrm>
              <a:off x="4533002" y="5673416"/>
              <a:ext cx="1298868" cy="242149"/>
            </a:xfrm>
            <a:prstGeom prst="rect">
              <a:avLst/>
            </a:prstGeom>
            <a:solidFill>
              <a:srgbClr val="EFB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20E5095-DF34-6AB4-6594-75652B20D1AA}"/>
                </a:ext>
              </a:extLst>
            </p:cNvPr>
            <p:cNvSpPr/>
            <p:nvPr/>
          </p:nvSpPr>
          <p:spPr>
            <a:xfrm>
              <a:off x="7342619" y="5660281"/>
              <a:ext cx="1298868" cy="248716"/>
            </a:xfrm>
            <a:prstGeom prst="rect">
              <a:avLst/>
            </a:prstGeom>
            <a:solidFill>
              <a:srgbClr val="EFB5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Pentagon 38">
              <a:extLst>
                <a:ext uri="{FF2B5EF4-FFF2-40B4-BE49-F238E27FC236}">
                  <a16:creationId xmlns:a16="http://schemas.microsoft.com/office/drawing/2014/main" id="{22070EED-85CB-F147-7928-CF33D5F7BD1F}"/>
                </a:ext>
              </a:extLst>
            </p:cNvPr>
            <p:cNvSpPr/>
            <p:nvPr/>
          </p:nvSpPr>
          <p:spPr>
            <a:xfrm>
              <a:off x="346298" y="4723831"/>
              <a:ext cx="1670990" cy="865943"/>
            </a:xfrm>
            <a:prstGeom prst="homePlate">
              <a:avLst/>
            </a:prstGeom>
            <a:solidFill>
              <a:srgbClr val="1B386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00CDC52-7A5A-8880-9D2F-1ECE24C3679F}"/>
                </a:ext>
              </a:extLst>
            </p:cNvPr>
            <p:cNvSpPr txBox="1"/>
            <p:nvPr/>
          </p:nvSpPr>
          <p:spPr>
            <a:xfrm>
              <a:off x="401108" y="4919350"/>
              <a:ext cx="1463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Member’s TSP Contributions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653F8-B787-7244-CD28-861675A63D2D}"/>
                </a:ext>
              </a:extLst>
            </p:cNvPr>
            <p:cNvSpPr txBox="1"/>
            <p:nvPr/>
          </p:nvSpPr>
          <p:spPr>
            <a:xfrm>
              <a:off x="1936902" y="4897279"/>
              <a:ext cx="1313655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DoD Automatic </a:t>
              </a:r>
            </a:p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1% into TSP</a:t>
              </a:r>
            </a:p>
          </p:txBody>
        </p:sp>
        <p:sp>
          <p:nvSpPr>
            <p:cNvPr id="42" name="Chevron 41">
              <a:extLst>
                <a:ext uri="{FF2B5EF4-FFF2-40B4-BE49-F238E27FC236}">
                  <a16:creationId xmlns:a16="http://schemas.microsoft.com/office/drawing/2014/main" id="{E00BFDB8-1669-A826-D683-9EE914D37965}"/>
                </a:ext>
              </a:extLst>
            </p:cNvPr>
            <p:cNvSpPr/>
            <p:nvPr/>
          </p:nvSpPr>
          <p:spPr>
            <a:xfrm>
              <a:off x="4519256" y="4749934"/>
              <a:ext cx="1670990" cy="831641"/>
            </a:xfrm>
            <a:prstGeom prst="chevron">
              <a:avLst/>
            </a:prstGeom>
            <a:solidFill>
              <a:srgbClr val="6F9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7C06855-6CCB-F3F4-FCC1-18C25A20E152}"/>
                </a:ext>
              </a:extLst>
            </p:cNvPr>
            <p:cNvSpPr txBox="1"/>
            <p:nvPr/>
          </p:nvSpPr>
          <p:spPr>
            <a:xfrm>
              <a:off x="4843396" y="4962253"/>
              <a:ext cx="1268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Continuation Pay</a:t>
              </a:r>
            </a:p>
          </p:txBody>
        </p:sp>
        <p:sp>
          <p:nvSpPr>
            <p:cNvPr id="44" name="Chevron 43">
              <a:extLst>
                <a:ext uri="{FF2B5EF4-FFF2-40B4-BE49-F238E27FC236}">
                  <a16:creationId xmlns:a16="http://schemas.microsoft.com/office/drawing/2014/main" id="{2DCC4E9B-B0FF-EAAF-2E12-AC820A13D602}"/>
                </a:ext>
              </a:extLst>
            </p:cNvPr>
            <p:cNvSpPr/>
            <p:nvPr/>
          </p:nvSpPr>
          <p:spPr>
            <a:xfrm>
              <a:off x="5922170" y="4754678"/>
              <a:ext cx="1670990" cy="830997"/>
            </a:xfrm>
            <a:prstGeom prst="chevron">
              <a:avLst/>
            </a:prstGeom>
            <a:solidFill>
              <a:srgbClr val="6F9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FB2A52A-8ACB-A4DE-83D3-80390DF98E74}"/>
                </a:ext>
              </a:extLst>
            </p:cNvPr>
            <p:cNvSpPr txBox="1"/>
            <p:nvPr/>
          </p:nvSpPr>
          <p:spPr>
            <a:xfrm>
              <a:off x="6134207" y="4758137"/>
              <a:ext cx="14029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Monthly</a:t>
              </a:r>
              <a:b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Retired Pay</a:t>
              </a:r>
            </a:p>
            <a:p>
              <a:pPr algn="ctr"/>
              <a:r>
                <a:rPr lang="en-US" sz="1200" b="1" i="1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Includes lump-sum option</a:t>
              </a:r>
            </a:p>
          </p:txBody>
        </p:sp>
        <p:sp>
          <p:nvSpPr>
            <p:cNvPr id="46" name="Chevron 45">
              <a:extLst>
                <a:ext uri="{FF2B5EF4-FFF2-40B4-BE49-F238E27FC236}">
                  <a16:creationId xmlns:a16="http://schemas.microsoft.com/office/drawing/2014/main" id="{EFDCC31C-CCF4-4D3B-448F-A91AB3105C2F}"/>
                </a:ext>
              </a:extLst>
            </p:cNvPr>
            <p:cNvSpPr/>
            <p:nvPr/>
          </p:nvSpPr>
          <p:spPr>
            <a:xfrm>
              <a:off x="7331798" y="4743134"/>
              <a:ext cx="1670990" cy="831641"/>
            </a:xfrm>
            <a:prstGeom prst="chevron">
              <a:avLst/>
            </a:prstGeom>
            <a:solidFill>
              <a:srgbClr val="6F9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F8A30AE-2AF2-FC5A-C878-69356F4F9D32}"/>
                </a:ext>
              </a:extLst>
            </p:cNvPr>
            <p:cNvSpPr txBox="1"/>
            <p:nvPr/>
          </p:nvSpPr>
          <p:spPr>
            <a:xfrm>
              <a:off x="7532944" y="4935379"/>
              <a:ext cx="1268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TSP 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Earnings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9756AE-E717-132C-B4B4-081B6DD8F680}"/>
                </a:ext>
              </a:extLst>
            </p:cNvPr>
            <p:cNvSpPr txBox="1"/>
            <p:nvPr/>
          </p:nvSpPr>
          <p:spPr>
            <a:xfrm>
              <a:off x="411650" y="5661650"/>
              <a:ext cx="11997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 60 days 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6F57061-B3DA-5A5C-8305-60CE420796AD}"/>
                </a:ext>
              </a:extLst>
            </p:cNvPr>
            <p:cNvSpPr txBox="1"/>
            <p:nvPr/>
          </p:nvSpPr>
          <p:spPr>
            <a:xfrm>
              <a:off x="1803125" y="5661650"/>
              <a:ext cx="11997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 60 days 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4E26A1D-5955-85B3-97D6-0FE01234825E}"/>
                </a:ext>
              </a:extLst>
            </p:cNvPr>
            <p:cNvSpPr txBox="1"/>
            <p:nvPr/>
          </p:nvSpPr>
          <p:spPr>
            <a:xfrm>
              <a:off x="3162257" y="5655084"/>
              <a:ext cx="12483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 2 years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3021CDF-9B05-2C3B-1D3B-0FDE9F1CCB60}"/>
                </a:ext>
              </a:extLst>
            </p:cNvPr>
            <p:cNvSpPr txBox="1"/>
            <p:nvPr/>
          </p:nvSpPr>
          <p:spPr>
            <a:xfrm>
              <a:off x="4566016" y="5643106"/>
              <a:ext cx="12483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8-12 years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8D4BDA6-17DF-AF63-85FB-0CF656F605E4}"/>
                </a:ext>
              </a:extLst>
            </p:cNvPr>
            <p:cNvSpPr txBox="1"/>
            <p:nvPr/>
          </p:nvSpPr>
          <p:spPr>
            <a:xfrm>
              <a:off x="7331798" y="5643542"/>
              <a:ext cx="1329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Retirement Age</a:t>
              </a:r>
            </a:p>
          </p:txBody>
        </p:sp>
        <p:sp>
          <p:nvSpPr>
            <p:cNvPr id="53" name="Chevron 52">
              <a:extLst>
                <a:ext uri="{FF2B5EF4-FFF2-40B4-BE49-F238E27FC236}">
                  <a16:creationId xmlns:a16="http://schemas.microsoft.com/office/drawing/2014/main" id="{5C180934-89E6-8F91-B905-AD041C2260D6}"/>
                </a:ext>
              </a:extLst>
            </p:cNvPr>
            <p:cNvSpPr/>
            <p:nvPr/>
          </p:nvSpPr>
          <p:spPr>
            <a:xfrm>
              <a:off x="1764514" y="4730397"/>
              <a:ext cx="1613189" cy="852575"/>
            </a:xfrm>
            <a:prstGeom prst="chevron">
              <a:avLst/>
            </a:prstGeom>
            <a:solidFill>
              <a:srgbClr val="6F9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Chevron 53">
              <a:extLst>
                <a:ext uri="{FF2B5EF4-FFF2-40B4-BE49-F238E27FC236}">
                  <a16:creationId xmlns:a16="http://schemas.microsoft.com/office/drawing/2014/main" id="{71E1F00E-63C7-953D-E9EE-19B0ADE3AE1C}"/>
                </a:ext>
              </a:extLst>
            </p:cNvPr>
            <p:cNvSpPr/>
            <p:nvPr/>
          </p:nvSpPr>
          <p:spPr>
            <a:xfrm>
              <a:off x="3109628" y="4742375"/>
              <a:ext cx="1670990" cy="843300"/>
            </a:xfrm>
            <a:prstGeom prst="chevron">
              <a:avLst/>
            </a:prstGeom>
            <a:solidFill>
              <a:srgbClr val="6F9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FC56518-A8EA-C288-3554-17740831C811}"/>
                </a:ext>
              </a:extLst>
            </p:cNvPr>
            <p:cNvSpPr txBox="1"/>
            <p:nvPr/>
          </p:nvSpPr>
          <p:spPr>
            <a:xfrm>
              <a:off x="2096741" y="4843451"/>
              <a:ext cx="12528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DoD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Automatic 1% into TSP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24FE62A-1327-74DC-B8B6-CDB2810FA94D}"/>
                </a:ext>
              </a:extLst>
            </p:cNvPr>
            <p:cNvSpPr txBox="1"/>
            <p:nvPr/>
          </p:nvSpPr>
          <p:spPr>
            <a:xfrm>
              <a:off x="3455881" y="4929497"/>
              <a:ext cx="1268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DoD matching 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TSP up to 4%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F00A5DA-3ADC-2F52-F587-FBA7B8FA7192}"/>
                </a:ext>
              </a:extLst>
            </p:cNvPr>
            <p:cNvSpPr txBox="1"/>
            <p:nvPr/>
          </p:nvSpPr>
          <p:spPr>
            <a:xfrm>
              <a:off x="5987331" y="5644691"/>
              <a:ext cx="12483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1B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 20 years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2437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9E21B2-EFF1-D780-EA36-7402DA32A2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Understanding the TSP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C32ABF79-FAEA-7039-D6EB-4A9732BFE2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55D5E0-7474-EE77-121B-F82C5265F863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Vesting in the Thrift Savings Plan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4027163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090DE81521CE4B88B5512E39F56EF8" ma:contentTypeVersion="13" ma:contentTypeDescription="Create a new document." ma:contentTypeScope="" ma:versionID="973ac248a83a14683255f47fd4086be0">
  <xsd:schema xmlns:xsd="http://www.w3.org/2001/XMLSchema" xmlns:xs="http://www.w3.org/2001/XMLSchema" xmlns:p="http://schemas.microsoft.com/office/2006/metadata/properties" xmlns:ns2="2c4805a9-dc74-4644-b96f-167f72ca096e" xmlns:ns3="212bfd8b-67e8-494c-be0e-1cffc0be9cd4" targetNamespace="http://schemas.microsoft.com/office/2006/metadata/properties" ma:root="true" ma:fieldsID="80cf7d4e15a88293d67fdb144c2ca5bf" ns2:_="" ns3:_="">
    <xsd:import namespace="2c4805a9-dc74-4644-b96f-167f72ca096e"/>
    <xsd:import namespace="212bfd8b-67e8-494c-be0e-1cffc0be9c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805a9-dc74-4644-b96f-167f72ca09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0711c0e-4245-4ab7-b236-62d0b6835c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2bfd8b-67e8-494c-be0e-1cffc0be9cd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768f157-1e93-4a4e-9698-4738381cb92b}" ma:internalName="TaxCatchAll" ma:showField="CatchAllData" ma:web="212bfd8b-67e8-494c-be0e-1cffc0be9c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4805a9-dc74-4644-b96f-167f72ca096e">
      <Terms xmlns="http://schemas.microsoft.com/office/infopath/2007/PartnerControls"/>
    </lcf76f155ced4ddcb4097134ff3c332f>
    <TaxCatchAll xmlns="212bfd8b-67e8-494c-be0e-1cffc0be9cd4" xsi:nil="true"/>
  </documentManagement>
</p:properties>
</file>

<file path=customXml/itemProps1.xml><?xml version="1.0" encoding="utf-8"?>
<ds:datastoreItem xmlns:ds="http://schemas.openxmlformats.org/officeDocument/2006/customXml" ds:itemID="{7C8F828C-2ED0-48A7-9E15-F7C7D59EAA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4805a9-dc74-4644-b96f-167f72ca096e"/>
    <ds:schemaRef ds:uri="212bfd8b-67e8-494c-be0e-1cffc0be9c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31BC27-BD32-4B3C-BA1C-725888D865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253B14-47DF-4833-A856-BF155A824AD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659c2a6-812d-4fa0-a3d2-a8df9c9e9d19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2c4805a9-dc74-4644-b96f-167f72ca096e"/>
    <ds:schemaRef ds:uri="212bfd8b-67e8-494c-be0e-1cffc0be9cd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3734</TotalTime>
  <Words>1769</Words>
  <Application>Microsoft Office PowerPoint</Application>
  <PresentationFormat>Letter Paper (8.5x11 in)</PresentationFormat>
  <Paragraphs>357</Paragraphs>
  <Slides>22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Custom Design</vt:lpstr>
      <vt:lpstr>Vesting in the Thrift Savings Plan (TSP)</vt:lpstr>
      <vt:lpstr>Agenda</vt:lpstr>
      <vt:lpstr>Vesting and the Blended Retirement System (BRS)</vt:lpstr>
      <vt:lpstr>What Does Vesting Mean?</vt:lpstr>
      <vt:lpstr>When Am I Vested?</vt:lpstr>
      <vt:lpstr>Preparing for Retirement</vt:lpstr>
      <vt:lpstr>The Power of Compound Interest</vt:lpstr>
      <vt:lpstr>The Four Components of BRS</vt:lpstr>
      <vt:lpstr>Understanding the TSP</vt:lpstr>
      <vt:lpstr>What Is the Thrift Savings Plan?</vt:lpstr>
      <vt:lpstr>Blended Retirement System:  Automatic and Matching Contributions</vt:lpstr>
      <vt:lpstr>TSP and Your Spending Plan</vt:lpstr>
      <vt:lpstr>Tax Treatment Options</vt:lpstr>
      <vt:lpstr>TSP Core Funds</vt:lpstr>
      <vt:lpstr>TSP Lifecycle Funds</vt:lpstr>
      <vt:lpstr>Mutual Fund Window</vt:lpstr>
      <vt:lpstr>Managing Your TSP</vt:lpstr>
      <vt:lpstr>Accessing Your TSP</vt:lpstr>
      <vt:lpstr>Summary and Resources</vt:lpstr>
      <vt:lpstr>Summary</vt:lpstr>
      <vt:lpstr>Resources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Erick Castillo</dc:creator>
  <cp:keywords>Select Classification Level, Internal</cp:keywords>
  <cp:lastModifiedBy>Long, Pressy K.</cp:lastModifiedBy>
  <cp:revision>243</cp:revision>
  <dcterms:created xsi:type="dcterms:W3CDTF">2020-11-16T05:07:15Z</dcterms:created>
  <dcterms:modified xsi:type="dcterms:W3CDTF">2024-05-03T13:46:06Z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600586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D8.0.8</vt:lpwstr>
  </property>
  <property fmtid="{D5CDD505-2E9C-101B-9397-08002B2CF9AE}" pid="5" name="TitusGUID">
    <vt:lpwstr>f7fec962-a98d-444a-b90f-fab9e8799357</vt:lpwstr>
  </property>
  <property fmtid="{D5CDD505-2E9C-101B-9397-08002B2CF9AE}" pid="6" name="PreClass">
    <vt:lpwstr>True</vt:lpwstr>
  </property>
  <property fmtid="{D5CDD505-2E9C-101B-9397-08002B2CF9AE}" pid="7" name="Classification">
    <vt:lpwstr>Internal</vt:lpwstr>
  </property>
  <property fmtid="{D5CDD505-2E9C-101B-9397-08002B2CF9AE}" pid="8" name="ContentTypeId">
    <vt:lpwstr>0x01010064090DE81521CE4B88B5512E39F56EF8</vt:lpwstr>
  </property>
  <property fmtid="{D5CDD505-2E9C-101B-9397-08002B2CF9AE}" pid="9" name="_dlc_DocIdItemGuid">
    <vt:lpwstr>70ebf81c-97c8-4a44-8020-2c5974244ec6</vt:lpwstr>
  </property>
  <property fmtid="{D5CDD505-2E9C-101B-9397-08002B2CF9AE}" pid="10" name="MSIP_Label_8238890f-b1c9-4d24-91e8-fc1fbd7a2e5e_Enabled">
    <vt:lpwstr>true</vt:lpwstr>
  </property>
  <property fmtid="{D5CDD505-2E9C-101B-9397-08002B2CF9AE}" pid="11" name="MSIP_Label_8238890f-b1c9-4d24-91e8-fc1fbd7a2e5e_SetDate">
    <vt:lpwstr>2023-12-14T17:45:02Z</vt:lpwstr>
  </property>
  <property fmtid="{D5CDD505-2E9C-101B-9397-08002B2CF9AE}" pid="12" name="MSIP_Label_8238890f-b1c9-4d24-91e8-fc1fbd7a2e5e_Method">
    <vt:lpwstr>Privileged</vt:lpwstr>
  </property>
  <property fmtid="{D5CDD505-2E9C-101B-9397-08002B2CF9AE}" pid="13" name="MSIP_Label_8238890f-b1c9-4d24-91e8-fc1fbd7a2e5e_Name">
    <vt:lpwstr>Public</vt:lpwstr>
  </property>
  <property fmtid="{D5CDD505-2E9C-101B-9397-08002B2CF9AE}" pid="14" name="MSIP_Label_8238890f-b1c9-4d24-91e8-fc1fbd7a2e5e_SiteId">
    <vt:lpwstr>ecba9361-f186-473c-a3a8-60af39258895</vt:lpwstr>
  </property>
  <property fmtid="{D5CDD505-2E9C-101B-9397-08002B2CF9AE}" pid="15" name="MSIP_Label_8238890f-b1c9-4d24-91e8-fc1fbd7a2e5e_ActionId">
    <vt:lpwstr>ebcdb54e-9d66-4b97-a7df-04895aba18f5</vt:lpwstr>
  </property>
  <property fmtid="{D5CDD505-2E9C-101B-9397-08002B2CF9AE}" pid="16" name="MSIP_Label_8238890f-b1c9-4d24-91e8-fc1fbd7a2e5e_ContentBits">
    <vt:lpwstr>2</vt:lpwstr>
  </property>
  <property fmtid="{D5CDD505-2E9C-101B-9397-08002B2CF9AE}" pid="17" name="ClassificationContentMarkingFooterLocations">
    <vt:lpwstr>Office Theme:4\Custom Design:4</vt:lpwstr>
  </property>
  <property fmtid="{D5CDD505-2E9C-101B-9397-08002B2CF9AE}" pid="18" name="ClassificationContentMarkingFooterText">
    <vt:lpwstr>USAA Classification: Public</vt:lpwstr>
  </property>
  <property fmtid="{D5CDD505-2E9C-101B-9397-08002B2CF9AE}" pid="19" name="MediaServiceImageTags">
    <vt:lpwstr/>
  </property>
</Properties>
</file>